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embeddedFontLst>
    <p:embeddedFont>
      <p:font typeface="Lobster" panose="020B0604020202020204" charset="0"/>
      <p:regular r:id="rId20"/>
    </p:embeddedFont>
    <p:embeddedFont>
      <p:font typeface="Pacifico" panose="020B0604020202020204" charset="0"/>
      <p:regular r:id="rId21"/>
    </p:embeddedFont>
    <p:embeddedFont>
      <p:font typeface="Comic Sans MS" panose="030F0702030302020204" pitchFamily="66" charset="0"/>
      <p:regular r:id="rId22"/>
      <p:bold r:id="rId23"/>
      <p:italic r:id="rId24"/>
      <p:boldItalic r:id="rId25"/>
    </p:embeddedFont>
    <p:embeddedFont>
      <p:font typeface="Caveat" panose="020B0604020202020204" charset="0"/>
      <p:regular r:id="rId26"/>
      <p:bold r:id="rId27"/>
    </p:embeddedFont>
    <p:embeddedFont>
      <p:font typeface="Lora" panose="020B0604020202020204" charset="0"/>
      <p:regular r:id="rId28"/>
      <p:bold r:id="rId29"/>
      <p:italic r:id="rId30"/>
      <p:boldItalic r:id="rId31"/>
    </p:embeddedFont>
    <p:embeddedFont>
      <p:font typeface="Impact" panose="020B0806030902050204" pitchFamily="34" charset="0"/>
      <p:regular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726" y="7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64158369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0456f8af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g80456f8af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70339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80456f8afb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g80456f8afb_0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14646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80456f8afb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g80456f8afb_0_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77582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80456f8afb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80456f8afb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7361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80456f8afb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80456f8afb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00144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80456f8afb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80456f8afb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61265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80456f8afb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g80456f8afb_0_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989204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80456f8afb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80456f8afb_0_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611726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80456f8afb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 name="Google Shape;175;g80456f8afb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1931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80456f8af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g80456f8afb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98678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80456f8af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 name="Google Shape;66;g80456f8afb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66746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80456f8af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g80456f8afb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33586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80456f8afb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g80456f8afb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87289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0456f8afb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g80456f8afb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85598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80456f8afb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g80456f8afb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269828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80456f8afb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g80456f8afb_0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14960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80456f8afb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80456f8afb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9021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en.wikipedia.org/wiki/Electromagnetic_field" TargetMode="External"/><Relationship Id="rId7" Type="http://schemas.openxmlformats.org/officeDocument/2006/relationships/hyperlink" Target="https://en.wikipedia.org/wiki/Battery_(electricity)"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en.wikipedia.org/wiki/Inductive_coupling" TargetMode="External"/><Relationship Id="rId5" Type="http://schemas.openxmlformats.org/officeDocument/2006/relationships/hyperlink" Target="https://en.wikipedia.org/wiki/Electromagnetic_induction" TargetMode="External"/><Relationship Id="rId4" Type="http://schemas.openxmlformats.org/officeDocument/2006/relationships/hyperlink" Target="https://en.wikipedia.org/wiki/Energy"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500525" y="717600"/>
            <a:ext cx="8520600" cy="940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
                <a:latin typeface="Lobster"/>
                <a:ea typeface="Lobster"/>
                <a:cs typeface="Lobster"/>
                <a:sym typeface="Lobster"/>
              </a:rPr>
              <a:t>     Wireless Charging System</a:t>
            </a:r>
            <a:endParaRPr>
              <a:latin typeface="Lobster"/>
              <a:ea typeface="Lobster"/>
              <a:cs typeface="Lobster"/>
              <a:sym typeface="Lobster"/>
            </a:endParaRPr>
          </a:p>
        </p:txBody>
      </p:sp>
      <p:sp>
        <p:nvSpPr>
          <p:cNvPr id="55" name="Google Shape;55;p13"/>
          <p:cNvSpPr txBox="1">
            <a:spLocks noGrp="1"/>
          </p:cNvSpPr>
          <p:nvPr>
            <p:ph type="subTitle" idx="1"/>
          </p:nvPr>
        </p:nvSpPr>
        <p:spPr>
          <a:xfrm>
            <a:off x="374625" y="1511300"/>
            <a:ext cx="8520600" cy="79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latin typeface="Pacifico"/>
                <a:ea typeface="Pacifico"/>
                <a:cs typeface="Pacifico"/>
                <a:sym typeface="Pacifico"/>
              </a:rPr>
              <a:t>       An Innovation to make your life easier . . .</a:t>
            </a:r>
            <a:endParaRPr>
              <a:latin typeface="Pacifico"/>
              <a:ea typeface="Pacifico"/>
              <a:cs typeface="Pacifico"/>
              <a:sym typeface="Pacifico"/>
            </a:endParaRPr>
          </a:p>
          <a:p>
            <a:pPr marL="0" lvl="0" indent="0" algn="ctr" rtl="0">
              <a:lnSpc>
                <a:spcPct val="100000"/>
              </a:lnSpc>
              <a:spcBef>
                <a:spcPts val="0"/>
              </a:spcBef>
              <a:spcAft>
                <a:spcPts val="0"/>
              </a:spcAft>
              <a:buSzPts val="2800"/>
              <a:buNone/>
            </a:pPr>
            <a:endParaRPr>
              <a:latin typeface="Pacifico"/>
              <a:ea typeface="Pacifico"/>
              <a:cs typeface="Pacifico"/>
              <a:sym typeface="Pacifico"/>
            </a:endParaRPr>
          </a:p>
          <a:p>
            <a:pPr marL="0" lvl="0" indent="0" algn="ctr" rtl="0">
              <a:lnSpc>
                <a:spcPct val="100000"/>
              </a:lnSpc>
              <a:spcBef>
                <a:spcPts val="0"/>
              </a:spcBef>
              <a:spcAft>
                <a:spcPts val="0"/>
              </a:spcAft>
              <a:buSzPts val="2800"/>
              <a:buNone/>
            </a:pPr>
            <a:endParaRPr>
              <a:latin typeface="Pacifico"/>
              <a:ea typeface="Pacifico"/>
              <a:cs typeface="Pacifico"/>
              <a:sym typeface="Pacifico"/>
            </a:endParaRPr>
          </a:p>
          <a:p>
            <a:pPr marL="0" lvl="0" indent="0" algn="ctr" rtl="0">
              <a:lnSpc>
                <a:spcPct val="100000"/>
              </a:lnSpc>
              <a:spcBef>
                <a:spcPts val="0"/>
              </a:spcBef>
              <a:spcAft>
                <a:spcPts val="0"/>
              </a:spcAft>
              <a:buSzPts val="2800"/>
              <a:buNone/>
            </a:pPr>
            <a:r>
              <a:rPr lang="en">
                <a:latin typeface="Pacifico"/>
                <a:ea typeface="Pacifico"/>
                <a:cs typeface="Pacifico"/>
                <a:sym typeface="Pacifico"/>
              </a:rPr>
              <a:t>V                                               VDAT 2019</a:t>
            </a:r>
            <a:endParaRPr>
              <a:latin typeface="Pacifico"/>
              <a:ea typeface="Pacifico"/>
              <a:cs typeface="Pacifico"/>
              <a:sym typeface="Pacifico"/>
            </a:endParaRPr>
          </a:p>
          <a:p>
            <a:pPr marL="0" lvl="0" indent="0" algn="ctr" rtl="0">
              <a:lnSpc>
                <a:spcPct val="100000"/>
              </a:lnSpc>
              <a:spcBef>
                <a:spcPts val="0"/>
              </a:spcBef>
              <a:spcAft>
                <a:spcPts val="0"/>
              </a:spcAft>
              <a:buSzPts val="2800"/>
              <a:buNone/>
            </a:pPr>
            <a:r>
              <a:rPr lang="en">
                <a:latin typeface="Pacifico"/>
                <a:ea typeface="Pacifico"/>
                <a:cs typeface="Pacifico"/>
                <a:sym typeface="Pacifico"/>
              </a:rPr>
              <a:t>                IIIT Naya Raipur</a:t>
            </a:r>
            <a:endParaRPr>
              <a:latin typeface="Pacifico"/>
              <a:ea typeface="Pacifico"/>
              <a:cs typeface="Pacifico"/>
              <a:sym typeface="Pacifico"/>
            </a:endParaRPr>
          </a:p>
          <a:p>
            <a:pPr marL="0" lvl="0" indent="0" algn="l" rtl="0">
              <a:lnSpc>
                <a:spcPct val="100000"/>
              </a:lnSpc>
              <a:spcBef>
                <a:spcPts val="0"/>
              </a:spcBef>
              <a:spcAft>
                <a:spcPts val="0"/>
              </a:spcAft>
              <a:buSzPts val="2800"/>
              <a:buNone/>
            </a:pPr>
            <a:endParaRPr>
              <a:latin typeface="Pacifico"/>
              <a:ea typeface="Pacifico"/>
              <a:cs typeface="Pacifico"/>
              <a:sym typeface="Pacifico"/>
            </a:endParaRPr>
          </a:p>
          <a:p>
            <a:pPr marL="0" lvl="0" indent="0" algn="ctr" rtl="0">
              <a:lnSpc>
                <a:spcPct val="100000"/>
              </a:lnSpc>
              <a:spcBef>
                <a:spcPts val="0"/>
              </a:spcBef>
              <a:spcAft>
                <a:spcPts val="0"/>
              </a:spcAft>
              <a:buSzPts val="2800"/>
              <a:buNone/>
            </a:pPr>
            <a:r>
              <a:rPr lang="en" sz="1200">
                <a:latin typeface="Pacifico"/>
                <a:ea typeface="Pacifico"/>
                <a:cs typeface="Pacifico"/>
                <a:sym typeface="Pacifico"/>
              </a:rPr>
              <a:t>                                                                                                   </a:t>
            </a:r>
            <a:r>
              <a:rPr lang="en" sz="1800" b="1">
                <a:latin typeface="Times New Roman"/>
                <a:ea typeface="Times New Roman"/>
                <a:cs typeface="Times New Roman"/>
                <a:sym typeface="Times New Roman"/>
              </a:rPr>
              <a:t>Group Members :      Ruchi Dhamnani</a:t>
            </a:r>
            <a:endParaRPr sz="1800" b="1">
              <a:latin typeface="Times New Roman"/>
              <a:ea typeface="Times New Roman"/>
              <a:cs typeface="Times New Roman"/>
              <a:sym typeface="Times New Roman"/>
            </a:endParaRPr>
          </a:p>
          <a:p>
            <a:pPr marL="6400800" lvl="0" indent="0" algn="l" rtl="0">
              <a:lnSpc>
                <a:spcPct val="100000"/>
              </a:lnSpc>
              <a:spcBef>
                <a:spcPts val="0"/>
              </a:spcBef>
              <a:spcAft>
                <a:spcPts val="0"/>
              </a:spcAft>
              <a:buSzPts val="2800"/>
              <a:buNone/>
            </a:pPr>
            <a:r>
              <a:rPr lang="en" sz="1800" b="1">
                <a:latin typeface="Times New Roman"/>
                <a:ea typeface="Times New Roman"/>
                <a:cs typeface="Times New Roman"/>
                <a:sym typeface="Times New Roman"/>
              </a:rPr>
              <a:t>Ananya Garg</a:t>
            </a:r>
            <a:endParaRPr sz="1800" b="1">
              <a:latin typeface="Times New Roman"/>
              <a:ea typeface="Times New Roman"/>
              <a:cs typeface="Times New Roman"/>
              <a:sym typeface="Times New Roman"/>
            </a:endParaRPr>
          </a:p>
          <a:p>
            <a:pPr marL="6400800" lvl="0" indent="0" algn="l" rtl="0">
              <a:spcBef>
                <a:spcPts val="0"/>
              </a:spcBef>
              <a:spcAft>
                <a:spcPts val="0"/>
              </a:spcAft>
              <a:buSzPts val="2800"/>
              <a:buNone/>
            </a:pPr>
            <a:r>
              <a:rPr lang="en" sz="1800" b="1">
                <a:latin typeface="Times New Roman"/>
                <a:ea typeface="Times New Roman"/>
                <a:cs typeface="Times New Roman"/>
                <a:sym typeface="Times New Roman"/>
              </a:rPr>
              <a:t>Purvi Agrawal                                                                                                                                                                           </a:t>
            </a:r>
            <a:endParaRPr sz="1800" b="1">
              <a:latin typeface="Times New Roman"/>
              <a:ea typeface="Times New Roman"/>
              <a:cs typeface="Times New Roman"/>
              <a:sym typeface="Times New Roman"/>
            </a:endParaRPr>
          </a:p>
          <a:p>
            <a:pPr marL="5943600" lvl="0" indent="457200" algn="ctr" rtl="0">
              <a:spcBef>
                <a:spcPts val="0"/>
              </a:spcBef>
              <a:spcAft>
                <a:spcPts val="0"/>
              </a:spcAft>
              <a:buClr>
                <a:schemeClr val="dk1"/>
              </a:buClr>
              <a:buSzPts val="2800"/>
              <a:buFont typeface="Arial"/>
              <a:buNone/>
            </a:pPr>
            <a:endParaRPr sz="1800" b="1">
              <a:latin typeface="Times New Roman"/>
              <a:ea typeface="Times New Roman"/>
              <a:cs typeface="Times New Roman"/>
              <a:sym typeface="Times New Roman"/>
            </a:endParaRPr>
          </a:p>
          <a:p>
            <a:pPr marL="0" lvl="0" indent="0" algn="ctr" rtl="0">
              <a:lnSpc>
                <a:spcPct val="100000"/>
              </a:lnSpc>
              <a:spcBef>
                <a:spcPts val="0"/>
              </a:spcBef>
              <a:spcAft>
                <a:spcPts val="0"/>
              </a:spcAft>
              <a:buSzPts val="2800"/>
              <a:buNone/>
            </a:pPr>
            <a:r>
              <a:rPr lang="en" sz="1800" b="1">
                <a:latin typeface="Times New Roman"/>
                <a:ea typeface="Times New Roman"/>
                <a:cs typeface="Times New Roman"/>
                <a:sym typeface="Times New Roman"/>
              </a:rPr>
              <a:t>                                                                                                                                                                                  </a:t>
            </a:r>
            <a:endParaRPr sz="1800" b="1">
              <a:latin typeface="Times New Roman"/>
              <a:ea typeface="Times New Roman"/>
              <a:cs typeface="Times New Roman"/>
              <a:sym typeface="Times New Roman"/>
            </a:endParaRPr>
          </a:p>
          <a:p>
            <a:pPr marL="0" lvl="0" indent="0" algn="ctr" rtl="0">
              <a:lnSpc>
                <a:spcPct val="100000"/>
              </a:lnSpc>
              <a:spcBef>
                <a:spcPts val="0"/>
              </a:spcBef>
              <a:spcAft>
                <a:spcPts val="0"/>
              </a:spcAft>
              <a:buSzPts val="2800"/>
              <a:buNone/>
            </a:pPr>
            <a:endParaRPr sz="1800" b="1">
              <a:latin typeface="Times New Roman"/>
              <a:ea typeface="Times New Roman"/>
              <a:cs typeface="Times New Roman"/>
              <a:sym typeface="Times New Roman"/>
            </a:endParaRPr>
          </a:p>
        </p:txBody>
      </p:sp>
      <p:pic>
        <p:nvPicPr>
          <p:cNvPr id="56" name="Google Shape;56;p13"/>
          <p:cNvPicPr preferRelativeResize="0"/>
          <p:nvPr/>
        </p:nvPicPr>
        <p:blipFill rotWithShape="1">
          <a:blip r:embed="rId3">
            <a:alphaModFix/>
          </a:blip>
          <a:srcRect/>
          <a:stretch/>
        </p:blipFill>
        <p:spPr>
          <a:xfrm>
            <a:off x="140000" y="2245600"/>
            <a:ext cx="3429475" cy="28310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2"/>
          <p:cNvSpPr txBox="1">
            <a:spLocks noGrp="1"/>
          </p:cNvSpPr>
          <p:nvPr>
            <p:ph type="title"/>
          </p:nvPr>
        </p:nvSpPr>
        <p:spPr>
          <a:xfrm>
            <a:off x="276800" y="2356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u="sng">
                <a:latin typeface="Pacifico"/>
                <a:ea typeface="Pacifico"/>
                <a:cs typeface="Pacifico"/>
                <a:sym typeface="Pacifico"/>
              </a:rPr>
              <a:t>Block Diagram:</a:t>
            </a:r>
            <a:endParaRPr u="sng">
              <a:latin typeface="Pacifico"/>
              <a:ea typeface="Pacifico"/>
              <a:cs typeface="Pacifico"/>
              <a:sym typeface="Pacifico"/>
            </a:endParaRPr>
          </a:p>
        </p:txBody>
      </p:sp>
      <p:pic>
        <p:nvPicPr>
          <p:cNvPr id="127" name="Google Shape;127;p22"/>
          <p:cNvPicPr preferRelativeResize="0"/>
          <p:nvPr/>
        </p:nvPicPr>
        <p:blipFill rotWithShape="1">
          <a:blip r:embed="rId3">
            <a:alphaModFix/>
          </a:blip>
          <a:srcRect l="2910" r="-2910"/>
          <a:stretch/>
        </p:blipFill>
        <p:spPr>
          <a:xfrm>
            <a:off x="4957600" y="808338"/>
            <a:ext cx="4127201" cy="2911100"/>
          </a:xfrm>
          <a:prstGeom prst="rect">
            <a:avLst/>
          </a:prstGeom>
          <a:noFill/>
          <a:ln>
            <a:noFill/>
          </a:ln>
        </p:spPr>
      </p:pic>
      <p:pic>
        <p:nvPicPr>
          <p:cNvPr id="128" name="Google Shape;128;p22"/>
          <p:cNvPicPr preferRelativeResize="0"/>
          <p:nvPr/>
        </p:nvPicPr>
        <p:blipFill>
          <a:blip r:embed="rId4">
            <a:alphaModFix/>
          </a:blip>
          <a:stretch>
            <a:fillRect/>
          </a:stretch>
        </p:blipFill>
        <p:spPr>
          <a:xfrm>
            <a:off x="0" y="911300"/>
            <a:ext cx="4957600" cy="2946325"/>
          </a:xfrm>
          <a:prstGeom prst="rect">
            <a:avLst/>
          </a:prstGeom>
          <a:noFill/>
          <a:ln>
            <a:noFill/>
          </a:ln>
        </p:spPr>
      </p:pic>
      <p:sp>
        <p:nvSpPr>
          <p:cNvPr id="129" name="Google Shape;129;p22"/>
          <p:cNvSpPr txBox="1"/>
          <p:nvPr/>
        </p:nvSpPr>
        <p:spPr>
          <a:xfrm>
            <a:off x="669275" y="3966075"/>
            <a:ext cx="2615100" cy="681600"/>
          </a:xfrm>
          <a:prstGeom prst="rect">
            <a:avLst/>
          </a:prstGeom>
          <a:solidFill>
            <a:srgbClr val="FFF2CC"/>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Wireless charging using MOSFET Gate Driver Circuit</a:t>
            </a:r>
            <a:endParaRPr b="1"/>
          </a:p>
        </p:txBody>
      </p:sp>
      <p:sp>
        <p:nvSpPr>
          <p:cNvPr id="130" name="Google Shape;130;p22"/>
          <p:cNvSpPr txBox="1"/>
          <p:nvPr/>
        </p:nvSpPr>
        <p:spPr>
          <a:xfrm>
            <a:off x="5762850" y="103100"/>
            <a:ext cx="2516700" cy="572700"/>
          </a:xfrm>
          <a:prstGeom prst="rect">
            <a:avLst/>
          </a:prstGeom>
          <a:solidFill>
            <a:srgbClr val="FFF2CC"/>
          </a:solid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Wireless charging using Inductive Power Transfe</a:t>
            </a:r>
            <a:r>
              <a:rPr lang="en">
                <a:solidFill>
                  <a:schemeClr val="dk1"/>
                </a:solidFill>
              </a:rPr>
              <a:t>r </a:t>
            </a:r>
            <a:endParaRPr/>
          </a:p>
        </p:txBody>
      </p:sp>
      <p:pic>
        <p:nvPicPr>
          <p:cNvPr id="131" name="Google Shape;131;p22"/>
          <p:cNvPicPr preferRelativeResize="0"/>
          <p:nvPr/>
        </p:nvPicPr>
        <p:blipFill>
          <a:blip r:embed="rId5">
            <a:alphaModFix/>
          </a:blip>
          <a:stretch>
            <a:fillRect/>
          </a:stretch>
        </p:blipFill>
        <p:spPr>
          <a:xfrm>
            <a:off x="6776500" y="3196625"/>
            <a:ext cx="2367499" cy="194687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3"/>
          <p:cNvSpPr txBox="1">
            <a:spLocks noGrp="1"/>
          </p:cNvSpPr>
          <p:nvPr>
            <p:ph type="ctrTitle"/>
          </p:nvPr>
        </p:nvSpPr>
        <p:spPr>
          <a:xfrm>
            <a:off x="311700" y="234800"/>
            <a:ext cx="8520600" cy="678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 sz="3000" u="sng">
                <a:latin typeface="Pacifico"/>
                <a:ea typeface="Pacifico"/>
                <a:cs typeface="Pacifico"/>
                <a:sym typeface="Pacifico"/>
              </a:rPr>
              <a:t>Steps Followed:</a:t>
            </a:r>
            <a:endParaRPr sz="3000" u="sng">
              <a:latin typeface="Pacifico"/>
              <a:ea typeface="Pacifico"/>
              <a:cs typeface="Pacifico"/>
              <a:sym typeface="Pacifico"/>
            </a:endParaRPr>
          </a:p>
        </p:txBody>
      </p:sp>
      <p:sp>
        <p:nvSpPr>
          <p:cNvPr id="137" name="Google Shape;137;p23"/>
          <p:cNvSpPr txBox="1">
            <a:spLocks noGrp="1"/>
          </p:cNvSpPr>
          <p:nvPr>
            <p:ph type="subTitle" idx="1"/>
          </p:nvPr>
        </p:nvSpPr>
        <p:spPr>
          <a:xfrm>
            <a:off x="2996250" y="913100"/>
            <a:ext cx="6189600" cy="3482700"/>
          </a:xfrm>
          <a:prstGeom prst="rect">
            <a:avLst/>
          </a:prstGeom>
          <a:noFill/>
          <a:ln>
            <a:noFill/>
          </a:ln>
        </p:spPr>
        <p:txBody>
          <a:bodyPr spcFirstLastPara="1" wrap="square" lIns="91425" tIns="91425" rIns="91425" bIns="91425" anchor="t" anchorCtr="0">
            <a:noAutofit/>
          </a:bodyPr>
          <a:lstStyle/>
          <a:p>
            <a:pPr marL="457200" lvl="0" indent="-342900" algn="just" rtl="0">
              <a:lnSpc>
                <a:spcPct val="100000"/>
              </a:lnSpc>
              <a:spcBef>
                <a:spcPts val="0"/>
              </a:spcBef>
              <a:spcAft>
                <a:spcPts val="0"/>
              </a:spcAft>
              <a:buClr>
                <a:srgbClr val="000000"/>
              </a:buClr>
              <a:buSzPts val="1800"/>
              <a:buFont typeface="Comic Sans MS"/>
              <a:buAutoNum type="arabicPeriod"/>
            </a:pPr>
            <a:r>
              <a:rPr lang="en" sz="1800" b="1">
                <a:solidFill>
                  <a:srgbClr val="000000"/>
                </a:solidFill>
                <a:latin typeface="Comic Sans MS"/>
                <a:ea typeface="Comic Sans MS"/>
                <a:cs typeface="Comic Sans MS"/>
                <a:sym typeface="Comic Sans MS"/>
              </a:rPr>
              <a:t>Designed inductors from copper coil of 22 gauze</a:t>
            </a:r>
            <a:endParaRPr sz="1800" b="1">
              <a:solidFill>
                <a:srgbClr val="000000"/>
              </a:solidFill>
              <a:latin typeface="Comic Sans MS"/>
              <a:ea typeface="Comic Sans MS"/>
              <a:cs typeface="Comic Sans MS"/>
              <a:sym typeface="Comic Sans MS"/>
            </a:endParaRPr>
          </a:p>
          <a:p>
            <a:pPr marL="457200" lvl="0" indent="-342900" algn="just" rtl="0">
              <a:lnSpc>
                <a:spcPct val="100000"/>
              </a:lnSpc>
              <a:spcBef>
                <a:spcPts val="0"/>
              </a:spcBef>
              <a:spcAft>
                <a:spcPts val="0"/>
              </a:spcAft>
              <a:buClr>
                <a:srgbClr val="000000"/>
              </a:buClr>
              <a:buSzPts val="1800"/>
              <a:buFont typeface="Comic Sans MS"/>
              <a:buAutoNum type="arabicPeriod"/>
            </a:pPr>
            <a:r>
              <a:rPr lang="en" sz="1800" b="1">
                <a:solidFill>
                  <a:srgbClr val="000000"/>
                </a:solidFill>
                <a:latin typeface="Comic Sans MS"/>
                <a:ea typeface="Comic Sans MS"/>
                <a:cs typeface="Comic Sans MS"/>
                <a:sym typeface="Comic Sans MS"/>
              </a:rPr>
              <a:t>Measured resonant frequency as 9.65Mhz</a:t>
            </a:r>
            <a:endParaRPr sz="1800" b="1">
              <a:solidFill>
                <a:srgbClr val="000000"/>
              </a:solidFill>
              <a:latin typeface="Comic Sans MS"/>
              <a:ea typeface="Comic Sans MS"/>
              <a:cs typeface="Comic Sans MS"/>
              <a:sym typeface="Comic Sans MS"/>
            </a:endParaRPr>
          </a:p>
          <a:p>
            <a:pPr marL="457200" lvl="0" indent="-342900" algn="just" rtl="0">
              <a:lnSpc>
                <a:spcPct val="100000"/>
              </a:lnSpc>
              <a:spcBef>
                <a:spcPts val="0"/>
              </a:spcBef>
              <a:spcAft>
                <a:spcPts val="0"/>
              </a:spcAft>
              <a:buClr>
                <a:srgbClr val="000000"/>
              </a:buClr>
              <a:buSzPts val="1800"/>
              <a:buFont typeface="Comic Sans MS"/>
              <a:buAutoNum type="arabicPeriod"/>
            </a:pPr>
            <a:r>
              <a:rPr lang="en" sz="1800" b="1">
                <a:solidFill>
                  <a:srgbClr val="000000"/>
                </a:solidFill>
                <a:latin typeface="Comic Sans MS"/>
                <a:ea typeface="Comic Sans MS"/>
                <a:cs typeface="Comic Sans MS"/>
                <a:sym typeface="Comic Sans MS"/>
              </a:rPr>
              <a:t>Designed MOSFET gate driver circuit</a:t>
            </a:r>
            <a:endParaRPr sz="1800" b="1">
              <a:solidFill>
                <a:srgbClr val="000000"/>
              </a:solidFill>
              <a:latin typeface="Comic Sans MS"/>
              <a:ea typeface="Comic Sans MS"/>
              <a:cs typeface="Comic Sans MS"/>
              <a:sym typeface="Comic Sans MS"/>
            </a:endParaRPr>
          </a:p>
          <a:p>
            <a:pPr marL="457200" lvl="0" indent="-342900" algn="just" rtl="0">
              <a:lnSpc>
                <a:spcPct val="100000"/>
              </a:lnSpc>
              <a:spcBef>
                <a:spcPts val="0"/>
              </a:spcBef>
              <a:spcAft>
                <a:spcPts val="0"/>
              </a:spcAft>
              <a:buClr>
                <a:srgbClr val="000000"/>
              </a:buClr>
              <a:buSzPts val="1800"/>
              <a:buFont typeface="Comic Sans MS"/>
              <a:buAutoNum type="arabicPeriod"/>
            </a:pPr>
            <a:r>
              <a:rPr lang="en" sz="1800" b="1">
                <a:solidFill>
                  <a:srgbClr val="000000"/>
                </a:solidFill>
                <a:latin typeface="Comic Sans MS"/>
                <a:ea typeface="Comic Sans MS"/>
                <a:cs typeface="Comic Sans MS"/>
                <a:sym typeface="Comic Sans MS"/>
              </a:rPr>
              <a:t>Input square wave of 2.4V frequency 9.65Mhz</a:t>
            </a:r>
            <a:endParaRPr sz="1800" b="1">
              <a:solidFill>
                <a:srgbClr val="000000"/>
              </a:solidFill>
              <a:latin typeface="Comic Sans MS"/>
              <a:ea typeface="Comic Sans MS"/>
              <a:cs typeface="Comic Sans MS"/>
              <a:sym typeface="Comic Sans MS"/>
            </a:endParaRPr>
          </a:p>
          <a:p>
            <a:pPr marL="457200" lvl="0" indent="-342900" algn="just" rtl="0">
              <a:lnSpc>
                <a:spcPct val="100000"/>
              </a:lnSpc>
              <a:spcBef>
                <a:spcPts val="0"/>
              </a:spcBef>
              <a:spcAft>
                <a:spcPts val="0"/>
              </a:spcAft>
              <a:buClr>
                <a:srgbClr val="000000"/>
              </a:buClr>
              <a:buSzPts val="1800"/>
              <a:buFont typeface="Comic Sans MS"/>
              <a:buAutoNum type="arabicPeriod"/>
            </a:pPr>
            <a:r>
              <a:rPr lang="en" sz="1800" b="1">
                <a:solidFill>
                  <a:srgbClr val="000000"/>
                </a:solidFill>
                <a:latin typeface="Comic Sans MS"/>
                <a:ea typeface="Comic Sans MS"/>
                <a:cs typeface="Comic Sans MS"/>
                <a:sym typeface="Comic Sans MS"/>
              </a:rPr>
              <a:t>Input 24V from Power supply to both the resistor</a:t>
            </a:r>
            <a:endParaRPr sz="1800" b="1">
              <a:solidFill>
                <a:srgbClr val="000000"/>
              </a:solidFill>
              <a:latin typeface="Comic Sans MS"/>
              <a:ea typeface="Comic Sans MS"/>
              <a:cs typeface="Comic Sans MS"/>
              <a:sym typeface="Comic Sans MS"/>
            </a:endParaRPr>
          </a:p>
          <a:p>
            <a:pPr marL="457200" lvl="0" indent="-342900" algn="just" rtl="0">
              <a:lnSpc>
                <a:spcPct val="100000"/>
              </a:lnSpc>
              <a:spcBef>
                <a:spcPts val="0"/>
              </a:spcBef>
              <a:spcAft>
                <a:spcPts val="0"/>
              </a:spcAft>
              <a:buClr>
                <a:srgbClr val="000000"/>
              </a:buClr>
              <a:buSzPts val="1800"/>
              <a:buFont typeface="Comic Sans MS"/>
              <a:buAutoNum type="arabicPeriod"/>
            </a:pPr>
            <a:r>
              <a:rPr lang="en" sz="1800" b="1">
                <a:solidFill>
                  <a:srgbClr val="000000"/>
                </a:solidFill>
                <a:latin typeface="Comic Sans MS"/>
                <a:ea typeface="Comic Sans MS"/>
                <a:cs typeface="Comic Sans MS"/>
                <a:sym typeface="Comic Sans MS"/>
              </a:rPr>
              <a:t>LED glows,wireless power transfer occurs</a:t>
            </a:r>
            <a:endParaRPr sz="1800" b="1">
              <a:solidFill>
                <a:srgbClr val="000000"/>
              </a:solidFill>
              <a:latin typeface="Comic Sans MS"/>
              <a:ea typeface="Comic Sans MS"/>
              <a:cs typeface="Comic Sans MS"/>
              <a:sym typeface="Comic Sans MS"/>
            </a:endParaRPr>
          </a:p>
        </p:txBody>
      </p:sp>
      <p:pic>
        <p:nvPicPr>
          <p:cNvPr id="138" name="Google Shape;138;p23"/>
          <p:cNvPicPr preferRelativeResize="0"/>
          <p:nvPr/>
        </p:nvPicPr>
        <p:blipFill>
          <a:blip r:embed="rId3">
            <a:alphaModFix/>
          </a:blip>
          <a:stretch>
            <a:fillRect/>
          </a:stretch>
        </p:blipFill>
        <p:spPr>
          <a:xfrm>
            <a:off x="311700" y="3659925"/>
            <a:ext cx="2204275" cy="1353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4"/>
          <p:cNvSpPr txBox="1">
            <a:spLocks noGrp="1"/>
          </p:cNvSpPr>
          <p:nvPr>
            <p:ph type="ctrTitle"/>
          </p:nvPr>
        </p:nvSpPr>
        <p:spPr>
          <a:xfrm>
            <a:off x="150550" y="205475"/>
            <a:ext cx="7236300" cy="64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u="sng">
                <a:latin typeface="Pacifico"/>
                <a:ea typeface="Pacifico"/>
                <a:cs typeface="Pacifico"/>
                <a:sym typeface="Pacifico"/>
              </a:rPr>
              <a:t>Circuit Implemented: using Inductive Power Transfer</a:t>
            </a:r>
            <a:endParaRPr sz="2400">
              <a:latin typeface="Pacifico"/>
              <a:ea typeface="Pacifico"/>
              <a:cs typeface="Pacifico"/>
              <a:sym typeface="Pacifico"/>
            </a:endParaRPr>
          </a:p>
        </p:txBody>
      </p:sp>
      <p:pic>
        <p:nvPicPr>
          <p:cNvPr id="144" name="Google Shape;144;p24"/>
          <p:cNvPicPr preferRelativeResize="0"/>
          <p:nvPr/>
        </p:nvPicPr>
        <p:blipFill>
          <a:blip r:embed="rId3">
            <a:alphaModFix/>
          </a:blip>
          <a:stretch>
            <a:fillRect/>
          </a:stretch>
        </p:blipFill>
        <p:spPr>
          <a:xfrm>
            <a:off x="38250" y="1268388"/>
            <a:ext cx="3069000" cy="2606725"/>
          </a:xfrm>
          <a:prstGeom prst="rect">
            <a:avLst/>
          </a:prstGeom>
          <a:noFill/>
          <a:ln>
            <a:noFill/>
          </a:ln>
        </p:spPr>
      </p:pic>
      <p:pic>
        <p:nvPicPr>
          <p:cNvPr id="145" name="Google Shape;145;p24"/>
          <p:cNvPicPr preferRelativeResize="0"/>
          <p:nvPr/>
        </p:nvPicPr>
        <p:blipFill>
          <a:blip r:embed="rId4">
            <a:alphaModFix/>
          </a:blip>
          <a:stretch>
            <a:fillRect/>
          </a:stretch>
        </p:blipFill>
        <p:spPr>
          <a:xfrm>
            <a:off x="3182238" y="1272738"/>
            <a:ext cx="2647425" cy="2734825"/>
          </a:xfrm>
          <a:prstGeom prst="rect">
            <a:avLst/>
          </a:prstGeom>
          <a:noFill/>
          <a:ln>
            <a:noFill/>
          </a:ln>
        </p:spPr>
      </p:pic>
      <p:pic>
        <p:nvPicPr>
          <p:cNvPr id="146" name="Google Shape;146;p24"/>
          <p:cNvPicPr preferRelativeResize="0"/>
          <p:nvPr/>
        </p:nvPicPr>
        <p:blipFill>
          <a:blip r:embed="rId5">
            <a:alphaModFix/>
          </a:blip>
          <a:stretch>
            <a:fillRect/>
          </a:stretch>
        </p:blipFill>
        <p:spPr>
          <a:xfrm>
            <a:off x="5904650" y="1264525"/>
            <a:ext cx="3122975" cy="2751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Google Shape;151;p25"/>
          <p:cNvPicPr preferRelativeResize="0"/>
          <p:nvPr/>
        </p:nvPicPr>
        <p:blipFill>
          <a:blip r:embed="rId3">
            <a:alphaModFix/>
          </a:blip>
          <a:stretch>
            <a:fillRect/>
          </a:stretch>
        </p:blipFill>
        <p:spPr>
          <a:xfrm>
            <a:off x="77100" y="679700"/>
            <a:ext cx="8989801" cy="4463800"/>
          </a:xfrm>
          <a:prstGeom prst="rect">
            <a:avLst/>
          </a:prstGeom>
          <a:noFill/>
          <a:ln>
            <a:noFill/>
          </a:ln>
        </p:spPr>
      </p:pic>
      <p:sp>
        <p:nvSpPr>
          <p:cNvPr id="152" name="Google Shape;152;p25"/>
          <p:cNvSpPr txBox="1"/>
          <p:nvPr/>
        </p:nvSpPr>
        <p:spPr>
          <a:xfrm>
            <a:off x="345875" y="197600"/>
            <a:ext cx="8086200" cy="4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u="sng">
                <a:latin typeface="Pacifico"/>
                <a:ea typeface="Pacifico"/>
                <a:cs typeface="Pacifico"/>
                <a:sym typeface="Pacifico"/>
              </a:rPr>
              <a:t>Comparison for different number of turns in an inductive coil</a:t>
            </a:r>
            <a:endParaRPr sz="2400" u="sng">
              <a:latin typeface="Pacifico"/>
              <a:ea typeface="Pacifico"/>
              <a:cs typeface="Pacifico"/>
              <a:sym typeface="Pacific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subTitle" idx="1"/>
          </p:nvPr>
        </p:nvSpPr>
        <p:spPr>
          <a:xfrm>
            <a:off x="4028050" y="338325"/>
            <a:ext cx="5004300" cy="4665900"/>
          </a:xfrm>
          <a:prstGeom prst="rect">
            <a:avLst/>
          </a:prstGeom>
        </p:spPr>
        <p:txBody>
          <a:bodyPr spcFirstLastPara="1" wrap="square" lIns="91425" tIns="91425" rIns="91425" bIns="91425" anchor="t" anchorCtr="0">
            <a:noAutofit/>
          </a:bodyPr>
          <a:lstStyle/>
          <a:p>
            <a:pPr marL="457200" lvl="0" indent="-355600" algn="just" rtl="0">
              <a:spcBef>
                <a:spcPts val="0"/>
              </a:spcBef>
              <a:spcAft>
                <a:spcPts val="0"/>
              </a:spcAft>
              <a:buClr>
                <a:srgbClr val="000000"/>
              </a:buClr>
              <a:buSzPts val="2000"/>
              <a:buChar char="➔"/>
            </a:pPr>
            <a:r>
              <a:rPr lang="en" sz="2000" b="1">
                <a:solidFill>
                  <a:srgbClr val="000000"/>
                </a:solidFill>
              </a:rPr>
              <a:t>The intensity of the load (LED) varies for different number of turns in the transmitting and receiving coils.</a:t>
            </a:r>
            <a:endParaRPr sz="2000" b="1">
              <a:solidFill>
                <a:srgbClr val="000000"/>
              </a:solidFill>
            </a:endParaRPr>
          </a:p>
          <a:p>
            <a:pPr marL="457200" lvl="0" indent="0" algn="just" rtl="0">
              <a:spcBef>
                <a:spcPts val="0"/>
              </a:spcBef>
              <a:spcAft>
                <a:spcPts val="0"/>
              </a:spcAft>
              <a:buNone/>
            </a:pPr>
            <a:endParaRPr sz="2000" b="1">
              <a:solidFill>
                <a:srgbClr val="000000"/>
              </a:solidFill>
            </a:endParaRPr>
          </a:p>
          <a:p>
            <a:pPr marL="457200" lvl="0" indent="-355600" algn="just" rtl="0">
              <a:spcBef>
                <a:spcPts val="0"/>
              </a:spcBef>
              <a:spcAft>
                <a:spcPts val="0"/>
              </a:spcAft>
              <a:buClr>
                <a:srgbClr val="000000"/>
              </a:buClr>
              <a:buSzPts val="2000"/>
              <a:buChar char="➔"/>
            </a:pPr>
            <a:r>
              <a:rPr lang="en" sz="2000" b="1">
                <a:solidFill>
                  <a:srgbClr val="000000"/>
                </a:solidFill>
              </a:rPr>
              <a:t>The maximum intensity has been obtained which has the maximum number of turns in the coil. </a:t>
            </a:r>
            <a:endParaRPr sz="2000" b="1">
              <a:solidFill>
                <a:srgbClr val="000000"/>
              </a:solidFill>
            </a:endParaRPr>
          </a:p>
          <a:p>
            <a:pPr marL="457200" lvl="0" indent="0" algn="just" rtl="0">
              <a:spcBef>
                <a:spcPts val="0"/>
              </a:spcBef>
              <a:spcAft>
                <a:spcPts val="0"/>
              </a:spcAft>
              <a:buNone/>
            </a:pPr>
            <a:endParaRPr sz="2000" b="1">
              <a:solidFill>
                <a:srgbClr val="000000"/>
              </a:solidFill>
            </a:endParaRPr>
          </a:p>
          <a:p>
            <a:pPr marL="457200" lvl="0" indent="-355600" algn="just" rtl="0">
              <a:spcBef>
                <a:spcPts val="0"/>
              </a:spcBef>
              <a:spcAft>
                <a:spcPts val="0"/>
              </a:spcAft>
              <a:buClr>
                <a:srgbClr val="000000"/>
              </a:buClr>
              <a:buSzPts val="2000"/>
              <a:buChar char="➔"/>
            </a:pPr>
            <a:r>
              <a:rPr lang="en" sz="2000" b="1">
                <a:solidFill>
                  <a:srgbClr val="000000"/>
                </a:solidFill>
              </a:rPr>
              <a:t>The inductive coil with 56 turns possesses an approximate of 54.6% and 15.9% improved wireless power transfer in comparison to the circuits having 20 and 40 turns, respectively. </a:t>
            </a:r>
            <a:endParaRPr sz="2000" b="1">
              <a:solidFill>
                <a:srgbClr val="000000"/>
              </a:solidFill>
            </a:endParaRPr>
          </a:p>
        </p:txBody>
      </p:sp>
      <p:pic>
        <p:nvPicPr>
          <p:cNvPr id="158" name="Google Shape;158;p26"/>
          <p:cNvPicPr preferRelativeResize="0"/>
          <p:nvPr/>
        </p:nvPicPr>
        <p:blipFill>
          <a:blip r:embed="rId3">
            <a:alphaModFix/>
          </a:blip>
          <a:stretch>
            <a:fillRect/>
          </a:stretch>
        </p:blipFill>
        <p:spPr>
          <a:xfrm>
            <a:off x="185975" y="3017425"/>
            <a:ext cx="1691950" cy="2034900"/>
          </a:xfrm>
          <a:prstGeom prst="rect">
            <a:avLst/>
          </a:prstGeom>
          <a:noFill/>
          <a:ln>
            <a:noFill/>
          </a:ln>
        </p:spPr>
      </p:pic>
      <p:pic>
        <p:nvPicPr>
          <p:cNvPr id="159" name="Google Shape;159;p26"/>
          <p:cNvPicPr preferRelativeResize="0"/>
          <p:nvPr/>
        </p:nvPicPr>
        <p:blipFill>
          <a:blip r:embed="rId4">
            <a:alphaModFix/>
          </a:blip>
          <a:stretch>
            <a:fillRect/>
          </a:stretch>
        </p:blipFill>
        <p:spPr>
          <a:xfrm>
            <a:off x="685375" y="0"/>
            <a:ext cx="3132000" cy="3017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7"/>
          <p:cNvSpPr txBox="1">
            <a:spLocks noGrp="1"/>
          </p:cNvSpPr>
          <p:nvPr>
            <p:ph type="title"/>
          </p:nvPr>
        </p:nvSpPr>
        <p:spPr>
          <a:xfrm>
            <a:off x="311700" y="864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u="sng">
                <a:latin typeface="Pacifico"/>
                <a:ea typeface="Pacifico"/>
                <a:cs typeface="Pacifico"/>
                <a:sym typeface="Pacifico"/>
              </a:rPr>
              <a:t>Future Plans:</a:t>
            </a:r>
            <a:endParaRPr b="1" u="sng">
              <a:latin typeface="Pacifico"/>
              <a:ea typeface="Pacifico"/>
              <a:cs typeface="Pacifico"/>
              <a:sym typeface="Pacifico"/>
            </a:endParaRPr>
          </a:p>
        </p:txBody>
      </p:sp>
      <p:sp>
        <p:nvSpPr>
          <p:cNvPr id="165" name="Google Shape;165;p27"/>
          <p:cNvSpPr txBox="1">
            <a:spLocks noGrp="1"/>
          </p:cNvSpPr>
          <p:nvPr>
            <p:ph type="body" idx="1"/>
          </p:nvPr>
        </p:nvSpPr>
        <p:spPr>
          <a:xfrm>
            <a:off x="253225" y="659150"/>
            <a:ext cx="5038800" cy="4295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b="1">
                <a:solidFill>
                  <a:srgbClr val="000000"/>
                </a:solidFill>
                <a:highlight>
                  <a:srgbClr val="EFEFEF"/>
                </a:highlight>
                <a:latin typeface="Comic Sans MS"/>
                <a:ea typeface="Comic Sans MS"/>
                <a:cs typeface="Comic Sans MS"/>
                <a:sym typeface="Comic Sans MS"/>
              </a:rPr>
              <a:t>We will find new ways from inductive coupling how to maximise power transfer.To increase the distance between transmitter and receiver while ensuring maximum efficiency.</a:t>
            </a:r>
            <a:endParaRPr b="1">
              <a:solidFill>
                <a:srgbClr val="000000"/>
              </a:solidFill>
              <a:highlight>
                <a:srgbClr val="EFEFEF"/>
              </a:highlight>
              <a:latin typeface="Comic Sans MS"/>
              <a:ea typeface="Comic Sans MS"/>
              <a:cs typeface="Comic Sans MS"/>
              <a:sym typeface="Comic Sans MS"/>
            </a:endParaRPr>
          </a:p>
          <a:p>
            <a:pPr marL="0" lvl="0" indent="0" algn="l" rtl="0">
              <a:lnSpc>
                <a:spcPct val="115000"/>
              </a:lnSpc>
              <a:spcBef>
                <a:spcPts val="1600"/>
              </a:spcBef>
              <a:spcAft>
                <a:spcPts val="0"/>
              </a:spcAft>
              <a:buSzPts val="1800"/>
              <a:buNone/>
            </a:pPr>
            <a:r>
              <a:rPr lang="en" b="1">
                <a:solidFill>
                  <a:srgbClr val="000000"/>
                </a:solidFill>
                <a:highlight>
                  <a:srgbClr val="EFEFEF"/>
                </a:highlight>
                <a:latin typeface="Comic Sans MS"/>
                <a:ea typeface="Comic Sans MS"/>
                <a:cs typeface="Comic Sans MS"/>
                <a:sym typeface="Comic Sans MS"/>
              </a:rPr>
              <a:t>The proposed charge transfer technique is useful for applications such as mobile battery charging, LED glowing, Electric vehicles, computerised cameras, media players, gaming controllers, bluetooth headsets, controlling instruments, therapeutic gadgets, e-bicycles, etc.</a:t>
            </a:r>
            <a:endParaRPr b="1">
              <a:solidFill>
                <a:srgbClr val="000000"/>
              </a:solidFill>
              <a:highlight>
                <a:srgbClr val="EFEFEF"/>
              </a:highlight>
              <a:latin typeface="Comic Sans MS"/>
              <a:ea typeface="Comic Sans MS"/>
              <a:cs typeface="Comic Sans MS"/>
              <a:sym typeface="Comic Sans MS"/>
            </a:endParaRPr>
          </a:p>
          <a:p>
            <a:pPr marL="0" lvl="0" indent="0" algn="ctr" rtl="0">
              <a:lnSpc>
                <a:spcPct val="100000"/>
              </a:lnSpc>
              <a:spcBef>
                <a:spcPts val="0"/>
              </a:spcBef>
              <a:spcAft>
                <a:spcPts val="0"/>
              </a:spcAft>
              <a:buClr>
                <a:schemeClr val="dk1"/>
              </a:buClr>
              <a:buSzPts val="1100"/>
              <a:buFont typeface="Arial"/>
              <a:buNone/>
            </a:pPr>
            <a:endParaRPr sz="1400"/>
          </a:p>
          <a:p>
            <a:pPr marL="0" lvl="0" indent="0" algn="l" rtl="0">
              <a:lnSpc>
                <a:spcPct val="115000"/>
              </a:lnSpc>
              <a:spcBef>
                <a:spcPts val="1600"/>
              </a:spcBef>
              <a:spcAft>
                <a:spcPts val="1600"/>
              </a:spcAft>
              <a:buSzPts val="1800"/>
              <a:buNone/>
            </a:pPr>
            <a:endParaRPr b="1">
              <a:solidFill>
                <a:srgbClr val="000000"/>
              </a:solidFill>
              <a:highlight>
                <a:srgbClr val="EFEFEF"/>
              </a:highlight>
              <a:latin typeface="Comic Sans MS"/>
              <a:ea typeface="Comic Sans MS"/>
              <a:cs typeface="Comic Sans MS"/>
              <a:sym typeface="Comic Sans MS"/>
            </a:endParaRPr>
          </a:p>
        </p:txBody>
      </p:sp>
      <p:pic>
        <p:nvPicPr>
          <p:cNvPr id="166" name="Google Shape;166;p27"/>
          <p:cNvPicPr preferRelativeResize="0"/>
          <p:nvPr/>
        </p:nvPicPr>
        <p:blipFill rotWithShape="1">
          <a:blip r:embed="rId3">
            <a:alphaModFix/>
          </a:blip>
          <a:srcRect/>
          <a:stretch/>
        </p:blipFill>
        <p:spPr>
          <a:xfrm>
            <a:off x="5007500" y="2826175"/>
            <a:ext cx="4091376" cy="2127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8"/>
          <p:cNvSpPr txBox="1">
            <a:spLocks noGrp="1"/>
          </p:cNvSpPr>
          <p:nvPr>
            <p:ph type="title"/>
          </p:nvPr>
        </p:nvSpPr>
        <p:spPr>
          <a:xfrm>
            <a:off x="311700" y="557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3000" b="1">
                <a:latin typeface="Pacifico"/>
                <a:ea typeface="Pacifico"/>
                <a:cs typeface="Pacifico"/>
                <a:sym typeface="Pacifico"/>
              </a:rPr>
              <a:t>References:</a:t>
            </a:r>
            <a:endParaRPr>
              <a:latin typeface="Pacifico"/>
              <a:ea typeface="Pacifico"/>
              <a:cs typeface="Pacifico"/>
              <a:sym typeface="Pacifico"/>
            </a:endParaRPr>
          </a:p>
        </p:txBody>
      </p:sp>
      <p:sp>
        <p:nvSpPr>
          <p:cNvPr id="172" name="Google Shape;172;p28"/>
          <p:cNvSpPr txBox="1">
            <a:spLocks noGrp="1"/>
          </p:cNvSpPr>
          <p:nvPr>
            <p:ph type="body" idx="1"/>
          </p:nvPr>
        </p:nvSpPr>
        <p:spPr>
          <a:xfrm>
            <a:off x="353875" y="765500"/>
            <a:ext cx="8520600" cy="4017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400" b="1">
                <a:solidFill>
                  <a:srgbClr val="1A1718"/>
                </a:solidFill>
                <a:latin typeface="Lora"/>
                <a:ea typeface="Lora"/>
                <a:cs typeface="Lora"/>
                <a:sym typeface="Lora"/>
              </a:rPr>
              <a:t>[1] J. Dai and D. C. Ludois, “A survey of wireless power transfer and a critical comparison of inductive and capacitive coupling for small gap applications,” </a:t>
            </a:r>
            <a:r>
              <a:rPr lang="en" sz="1400" b="1" i="1">
                <a:solidFill>
                  <a:srgbClr val="1A1718"/>
                </a:solidFill>
                <a:latin typeface="Lora"/>
                <a:ea typeface="Lora"/>
                <a:cs typeface="Lora"/>
                <a:sym typeface="Lora"/>
              </a:rPr>
              <a:t>IEEE Trans. Power Electron.</a:t>
            </a:r>
            <a:r>
              <a:rPr lang="en" sz="1400" b="1">
                <a:solidFill>
                  <a:srgbClr val="1A1718"/>
                </a:solidFill>
                <a:latin typeface="Lora"/>
                <a:ea typeface="Lora"/>
                <a:cs typeface="Lora"/>
                <a:sym typeface="Lora"/>
              </a:rPr>
              <a:t>, vol. 30, no. 11, pp. 6017–6029, Nov. 2015. </a:t>
            </a:r>
            <a:endParaRPr sz="1400" b="1">
              <a:solidFill>
                <a:srgbClr val="1A1718"/>
              </a:solidFill>
              <a:latin typeface="Lora"/>
              <a:ea typeface="Lora"/>
              <a:cs typeface="Lora"/>
              <a:sym typeface="Lora"/>
            </a:endParaRPr>
          </a:p>
          <a:p>
            <a:pPr marL="0" lvl="0" indent="0" algn="l" rtl="0">
              <a:lnSpc>
                <a:spcPct val="115000"/>
              </a:lnSpc>
              <a:spcBef>
                <a:spcPts val="900"/>
              </a:spcBef>
              <a:spcAft>
                <a:spcPts val="0"/>
              </a:spcAft>
              <a:buClr>
                <a:schemeClr val="dk1"/>
              </a:buClr>
              <a:buSzPts val="1100"/>
              <a:buFont typeface="Arial"/>
              <a:buNone/>
            </a:pPr>
            <a:r>
              <a:rPr lang="en" sz="1400" b="1">
                <a:solidFill>
                  <a:srgbClr val="1A1718"/>
                </a:solidFill>
                <a:latin typeface="Lora"/>
                <a:ea typeface="Lora"/>
                <a:cs typeface="Lora"/>
                <a:sym typeface="Lora"/>
              </a:rPr>
              <a:t>[2] J. M. Miller, O. C. Onar, and M. Chinthavali, “Primary-side power flow control of wireless power transfer for electric vehicle charging,” </a:t>
            </a:r>
            <a:r>
              <a:rPr lang="en" sz="1400" b="1" i="1">
                <a:solidFill>
                  <a:srgbClr val="1A1718"/>
                </a:solidFill>
                <a:latin typeface="Lora"/>
                <a:ea typeface="Lora"/>
                <a:cs typeface="Lora"/>
                <a:sym typeface="Lora"/>
              </a:rPr>
              <a:t>IEEE Trans. Emerg. Sel. Topics Power Electron.</a:t>
            </a:r>
            <a:r>
              <a:rPr lang="en" sz="1400" b="1">
                <a:solidFill>
                  <a:srgbClr val="1A1718"/>
                </a:solidFill>
                <a:latin typeface="Lora"/>
                <a:ea typeface="Lora"/>
                <a:cs typeface="Lora"/>
                <a:sym typeface="Lora"/>
              </a:rPr>
              <a:t>, vol. 3, no. 1, pp. 147–162, Mar. 2015. </a:t>
            </a:r>
            <a:endParaRPr sz="1400" b="1">
              <a:solidFill>
                <a:srgbClr val="1A1718"/>
              </a:solidFill>
              <a:latin typeface="Lora"/>
              <a:ea typeface="Lora"/>
              <a:cs typeface="Lora"/>
              <a:sym typeface="Lora"/>
            </a:endParaRPr>
          </a:p>
          <a:p>
            <a:pPr marL="0" lvl="0" indent="0" algn="l" rtl="0">
              <a:lnSpc>
                <a:spcPct val="115000"/>
              </a:lnSpc>
              <a:spcBef>
                <a:spcPts val="900"/>
              </a:spcBef>
              <a:spcAft>
                <a:spcPts val="0"/>
              </a:spcAft>
              <a:buClr>
                <a:schemeClr val="dk1"/>
              </a:buClr>
              <a:buSzPts val="1100"/>
              <a:buFont typeface="Arial"/>
              <a:buNone/>
            </a:pPr>
            <a:r>
              <a:rPr lang="en" sz="1400" b="1">
                <a:solidFill>
                  <a:srgbClr val="1A1718"/>
                </a:solidFill>
                <a:latin typeface="Lora"/>
                <a:ea typeface="Lora"/>
                <a:cs typeface="Lora"/>
                <a:sym typeface="Lora"/>
              </a:rPr>
              <a:t>[3] C. Qiu, K. T. Chau, C. Liu, and C. C. Chan, “Overview of wireless power transfer for electric vehicle charging,” in </a:t>
            </a:r>
            <a:r>
              <a:rPr lang="en" sz="1400" b="1" i="1">
                <a:solidFill>
                  <a:srgbClr val="1A1718"/>
                </a:solidFill>
                <a:latin typeface="Lora"/>
                <a:ea typeface="Lora"/>
                <a:cs typeface="Lora"/>
                <a:sym typeface="Lora"/>
              </a:rPr>
              <a:t>Proc. Electr. Veh. Symp. Exhib. (EVS)</a:t>
            </a:r>
            <a:r>
              <a:rPr lang="en" sz="1400" b="1">
                <a:solidFill>
                  <a:srgbClr val="1A1718"/>
                </a:solidFill>
                <a:latin typeface="Lora"/>
                <a:ea typeface="Lora"/>
                <a:cs typeface="Lora"/>
                <a:sym typeface="Lora"/>
              </a:rPr>
              <a:t>, vol. 7. Apr. 2013, pp. 1–9. </a:t>
            </a:r>
            <a:endParaRPr sz="1400" b="1">
              <a:solidFill>
                <a:srgbClr val="1A1718"/>
              </a:solidFill>
              <a:latin typeface="Lora"/>
              <a:ea typeface="Lora"/>
              <a:cs typeface="Lora"/>
              <a:sym typeface="Lora"/>
            </a:endParaRPr>
          </a:p>
          <a:p>
            <a:pPr marL="0" lvl="0" indent="0" algn="l" rtl="0">
              <a:lnSpc>
                <a:spcPct val="115000"/>
              </a:lnSpc>
              <a:spcBef>
                <a:spcPts val="900"/>
              </a:spcBef>
              <a:spcAft>
                <a:spcPts val="0"/>
              </a:spcAft>
              <a:buClr>
                <a:schemeClr val="dk1"/>
              </a:buClr>
              <a:buSzPts val="1100"/>
              <a:buFont typeface="Arial"/>
              <a:buNone/>
            </a:pPr>
            <a:r>
              <a:rPr lang="en" sz="1400" b="1">
                <a:solidFill>
                  <a:srgbClr val="1A1718"/>
                </a:solidFill>
                <a:latin typeface="Lora"/>
                <a:ea typeface="Lora"/>
                <a:cs typeface="Lora"/>
                <a:sym typeface="Lora"/>
              </a:rPr>
              <a:t>[4] S. Y. Choi, B. W. Gu, S. Y. Jeong, and C. T. Rim, “Advances in wireless power transfer systems for roadway-powered electric vehicles,” </a:t>
            </a:r>
            <a:r>
              <a:rPr lang="en" sz="1400" b="1" i="1">
                <a:solidFill>
                  <a:srgbClr val="1A1718"/>
                </a:solidFill>
                <a:latin typeface="Lora"/>
                <a:ea typeface="Lora"/>
                <a:cs typeface="Lora"/>
                <a:sym typeface="Lora"/>
              </a:rPr>
              <a:t>IEEE Trans. Emerg. Sel. Topics Power Electron.</a:t>
            </a:r>
            <a:r>
              <a:rPr lang="en" sz="1400" b="1">
                <a:solidFill>
                  <a:srgbClr val="1A1718"/>
                </a:solidFill>
                <a:latin typeface="Lora"/>
                <a:ea typeface="Lora"/>
                <a:cs typeface="Lora"/>
                <a:sym typeface="Lora"/>
              </a:rPr>
              <a:t>, vol. 3, no. 1, pp. 18–36, Mar. 2015.</a:t>
            </a:r>
            <a:endParaRPr sz="1400" b="1">
              <a:solidFill>
                <a:srgbClr val="1A1718"/>
              </a:solidFill>
              <a:latin typeface="Lora"/>
              <a:ea typeface="Lora"/>
              <a:cs typeface="Lora"/>
              <a:sym typeface="Lora"/>
            </a:endParaRPr>
          </a:p>
          <a:p>
            <a:pPr marL="0" lvl="0" indent="0" algn="l" rtl="0">
              <a:lnSpc>
                <a:spcPct val="115000"/>
              </a:lnSpc>
              <a:spcBef>
                <a:spcPts val="900"/>
              </a:spcBef>
              <a:spcAft>
                <a:spcPts val="0"/>
              </a:spcAft>
              <a:buClr>
                <a:schemeClr val="dk1"/>
              </a:buClr>
              <a:buSzPts val="1100"/>
              <a:buFont typeface="Arial"/>
              <a:buNone/>
            </a:pPr>
            <a:endParaRPr sz="1400" b="1">
              <a:solidFill>
                <a:srgbClr val="1A1718"/>
              </a:solidFill>
              <a:latin typeface="Lora"/>
              <a:ea typeface="Lora"/>
              <a:cs typeface="Lora"/>
              <a:sym typeface="Lora"/>
            </a:endParaRPr>
          </a:p>
          <a:p>
            <a:pPr marL="0" lvl="0" indent="0" algn="l" rtl="0">
              <a:lnSpc>
                <a:spcPct val="115000"/>
              </a:lnSpc>
              <a:spcBef>
                <a:spcPts val="900"/>
              </a:spcBef>
              <a:spcAft>
                <a:spcPts val="1600"/>
              </a:spcAft>
              <a:buSzPts val="1800"/>
              <a:buNone/>
            </a:pPr>
            <a:endParaRPr sz="1400">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Google Shape;177;p29"/>
          <p:cNvPicPr preferRelativeResize="0"/>
          <p:nvPr/>
        </p:nvPicPr>
        <p:blipFill rotWithShape="1">
          <a:blip r:embed="rId3">
            <a:alphaModFix/>
          </a:blip>
          <a:srcRect/>
          <a:stretch/>
        </p:blipFill>
        <p:spPr>
          <a:xfrm>
            <a:off x="6187600" y="1926175"/>
            <a:ext cx="2469550" cy="2906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236250" y="248400"/>
            <a:ext cx="2241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u="sng">
                <a:latin typeface="Pacifico"/>
                <a:ea typeface="Pacifico"/>
                <a:cs typeface="Pacifico"/>
                <a:sym typeface="Pacifico"/>
              </a:rPr>
              <a:t>Outline:</a:t>
            </a:r>
            <a:endParaRPr b="1" u="sng">
              <a:latin typeface="Pacifico"/>
              <a:ea typeface="Pacifico"/>
              <a:cs typeface="Pacifico"/>
              <a:sym typeface="Pacifico"/>
            </a:endParaRPr>
          </a:p>
        </p:txBody>
      </p:sp>
      <p:sp>
        <p:nvSpPr>
          <p:cNvPr id="62" name="Google Shape;62;p14"/>
          <p:cNvSpPr txBox="1">
            <a:spLocks noGrp="1"/>
          </p:cNvSpPr>
          <p:nvPr>
            <p:ph type="body" idx="1"/>
          </p:nvPr>
        </p:nvSpPr>
        <p:spPr>
          <a:xfrm>
            <a:off x="490675" y="821100"/>
            <a:ext cx="4442100" cy="4119000"/>
          </a:xfrm>
          <a:prstGeom prst="rect">
            <a:avLst/>
          </a:prstGeom>
          <a:noFill/>
          <a:ln>
            <a:noFill/>
          </a:ln>
        </p:spPr>
        <p:txBody>
          <a:bodyPr spcFirstLastPara="1" wrap="square" lIns="91425" tIns="91425" rIns="91425" bIns="91425" anchor="t" anchorCtr="0">
            <a:noAutofit/>
          </a:bodyPr>
          <a:lstStyle/>
          <a:p>
            <a:pPr marL="457200" lvl="0" indent="-228600" algn="l" rtl="0">
              <a:lnSpc>
                <a:spcPct val="115000"/>
              </a:lnSpc>
              <a:spcBef>
                <a:spcPts val="1000"/>
              </a:spcBef>
              <a:spcAft>
                <a:spcPts val="0"/>
              </a:spcAft>
              <a:buClr>
                <a:schemeClr val="dk1"/>
              </a:buClr>
              <a:buSzPts val="1100"/>
              <a:buFont typeface="Arial"/>
              <a:buNone/>
            </a:pPr>
            <a:r>
              <a:rPr lang="en" sz="1600">
                <a:solidFill>
                  <a:schemeClr val="dk1"/>
                </a:solidFill>
                <a:latin typeface="Pacifico"/>
                <a:ea typeface="Pacifico"/>
                <a:cs typeface="Pacifico"/>
                <a:sym typeface="Pacifico"/>
              </a:rPr>
              <a:t>·   </a:t>
            </a:r>
            <a:r>
              <a:rPr lang="en">
                <a:solidFill>
                  <a:schemeClr val="dk1"/>
                </a:solidFill>
                <a:latin typeface="Pacifico"/>
                <a:ea typeface="Pacifico"/>
                <a:cs typeface="Pacifico"/>
                <a:sym typeface="Pacifico"/>
              </a:rPr>
              <a:t> </a:t>
            </a:r>
            <a:r>
              <a:rPr lang="en" b="1">
                <a:latin typeface="Pacifico"/>
                <a:ea typeface="Pacifico"/>
                <a:cs typeface="Pacifico"/>
                <a:sym typeface="Pacifico"/>
              </a:rPr>
              <a:t>Introduction</a:t>
            </a:r>
            <a:endParaRPr b="1">
              <a:latin typeface="Pacifico"/>
              <a:ea typeface="Pacifico"/>
              <a:cs typeface="Pacifico"/>
              <a:sym typeface="Pacifico"/>
            </a:endParaRPr>
          </a:p>
          <a:p>
            <a:pPr marL="457200" lvl="0" indent="-228600" algn="l" rtl="0">
              <a:lnSpc>
                <a:spcPct val="115000"/>
              </a:lnSpc>
              <a:spcBef>
                <a:spcPts val="1600"/>
              </a:spcBef>
              <a:spcAft>
                <a:spcPts val="0"/>
              </a:spcAft>
              <a:buClr>
                <a:schemeClr val="dk1"/>
              </a:buClr>
              <a:buSzPts val="1100"/>
              <a:buFont typeface="Arial"/>
              <a:buNone/>
            </a:pPr>
            <a:r>
              <a:rPr lang="en">
                <a:solidFill>
                  <a:schemeClr val="dk1"/>
                </a:solidFill>
                <a:latin typeface="Pacifico"/>
                <a:ea typeface="Pacifico"/>
                <a:cs typeface="Pacifico"/>
                <a:sym typeface="Pacifico"/>
              </a:rPr>
              <a:t>·   </a:t>
            </a:r>
            <a:r>
              <a:rPr lang="en" b="1">
                <a:latin typeface="Pacifico"/>
                <a:ea typeface="Pacifico"/>
                <a:cs typeface="Pacifico"/>
                <a:sym typeface="Pacifico"/>
              </a:rPr>
              <a:t>Objective</a:t>
            </a:r>
            <a:endParaRPr b="1">
              <a:latin typeface="Pacifico"/>
              <a:ea typeface="Pacifico"/>
              <a:cs typeface="Pacifico"/>
              <a:sym typeface="Pacifico"/>
            </a:endParaRPr>
          </a:p>
          <a:p>
            <a:pPr marL="457200" lvl="0" indent="-228600" algn="l" rtl="0">
              <a:lnSpc>
                <a:spcPct val="115000"/>
              </a:lnSpc>
              <a:spcBef>
                <a:spcPts val="1600"/>
              </a:spcBef>
              <a:spcAft>
                <a:spcPts val="0"/>
              </a:spcAft>
              <a:buClr>
                <a:schemeClr val="dk1"/>
              </a:buClr>
              <a:buSzPts val="1100"/>
              <a:buFont typeface="Arial"/>
              <a:buNone/>
            </a:pPr>
            <a:r>
              <a:rPr lang="en">
                <a:solidFill>
                  <a:schemeClr val="dk1"/>
                </a:solidFill>
                <a:latin typeface="Pacifico"/>
                <a:ea typeface="Pacifico"/>
                <a:cs typeface="Pacifico"/>
                <a:sym typeface="Pacifico"/>
              </a:rPr>
              <a:t>·   </a:t>
            </a:r>
            <a:r>
              <a:rPr lang="en" b="1">
                <a:latin typeface="Pacifico"/>
                <a:ea typeface="Pacifico"/>
                <a:cs typeface="Pacifico"/>
                <a:sym typeface="Pacifico"/>
              </a:rPr>
              <a:t>Motivation</a:t>
            </a:r>
            <a:endParaRPr b="1">
              <a:latin typeface="Pacifico"/>
              <a:ea typeface="Pacifico"/>
              <a:cs typeface="Pacifico"/>
              <a:sym typeface="Pacifico"/>
            </a:endParaRPr>
          </a:p>
          <a:p>
            <a:pPr marL="457200" lvl="0" indent="-228600" algn="l" rtl="0">
              <a:lnSpc>
                <a:spcPct val="115000"/>
              </a:lnSpc>
              <a:spcBef>
                <a:spcPts val="1600"/>
              </a:spcBef>
              <a:spcAft>
                <a:spcPts val="0"/>
              </a:spcAft>
              <a:buClr>
                <a:schemeClr val="dk1"/>
              </a:buClr>
              <a:buSzPts val="1100"/>
              <a:buFont typeface="Arial"/>
              <a:buNone/>
            </a:pPr>
            <a:r>
              <a:rPr lang="en">
                <a:solidFill>
                  <a:schemeClr val="dk1"/>
                </a:solidFill>
                <a:latin typeface="Pacifico"/>
                <a:ea typeface="Pacifico"/>
                <a:cs typeface="Pacifico"/>
                <a:sym typeface="Pacifico"/>
              </a:rPr>
              <a:t>·   </a:t>
            </a:r>
            <a:r>
              <a:rPr lang="en" b="1">
                <a:latin typeface="Pacifico"/>
                <a:ea typeface="Pacifico"/>
                <a:cs typeface="Pacifico"/>
                <a:sym typeface="Pacifico"/>
              </a:rPr>
              <a:t>Literature Survey</a:t>
            </a:r>
            <a:endParaRPr b="1">
              <a:latin typeface="Pacifico"/>
              <a:ea typeface="Pacifico"/>
              <a:cs typeface="Pacifico"/>
              <a:sym typeface="Pacifico"/>
            </a:endParaRPr>
          </a:p>
          <a:p>
            <a:pPr marL="457200" lvl="0" indent="-228600" algn="l" rtl="0">
              <a:lnSpc>
                <a:spcPct val="115000"/>
              </a:lnSpc>
              <a:spcBef>
                <a:spcPts val="1600"/>
              </a:spcBef>
              <a:spcAft>
                <a:spcPts val="0"/>
              </a:spcAft>
              <a:buClr>
                <a:schemeClr val="dk1"/>
              </a:buClr>
              <a:buSzPts val="1100"/>
              <a:buFont typeface="Arial"/>
              <a:buNone/>
            </a:pPr>
            <a:r>
              <a:rPr lang="en">
                <a:solidFill>
                  <a:schemeClr val="dk1"/>
                </a:solidFill>
                <a:latin typeface="Pacifico"/>
                <a:ea typeface="Pacifico"/>
                <a:cs typeface="Pacifico"/>
                <a:sym typeface="Pacifico"/>
              </a:rPr>
              <a:t>·   </a:t>
            </a:r>
            <a:r>
              <a:rPr lang="en" b="1">
                <a:latin typeface="Pacifico"/>
                <a:ea typeface="Pacifico"/>
                <a:cs typeface="Pacifico"/>
                <a:sym typeface="Pacifico"/>
              </a:rPr>
              <a:t>Proposed Solution</a:t>
            </a:r>
            <a:endParaRPr b="1">
              <a:latin typeface="Pacifico"/>
              <a:ea typeface="Pacifico"/>
              <a:cs typeface="Pacifico"/>
              <a:sym typeface="Pacifico"/>
            </a:endParaRPr>
          </a:p>
          <a:p>
            <a:pPr marL="457200" lvl="0" indent="-228600" algn="l" rtl="0">
              <a:lnSpc>
                <a:spcPct val="115000"/>
              </a:lnSpc>
              <a:spcBef>
                <a:spcPts val="1600"/>
              </a:spcBef>
              <a:spcAft>
                <a:spcPts val="0"/>
              </a:spcAft>
              <a:buClr>
                <a:schemeClr val="dk1"/>
              </a:buClr>
              <a:buSzPts val="1100"/>
              <a:buFont typeface="Arial"/>
              <a:buNone/>
            </a:pPr>
            <a:r>
              <a:rPr lang="en">
                <a:solidFill>
                  <a:schemeClr val="dk1"/>
                </a:solidFill>
                <a:latin typeface="Pacifico"/>
                <a:ea typeface="Pacifico"/>
                <a:cs typeface="Pacifico"/>
                <a:sym typeface="Pacifico"/>
              </a:rPr>
              <a:t>·   </a:t>
            </a:r>
            <a:r>
              <a:rPr lang="en" b="1">
                <a:latin typeface="Pacifico"/>
                <a:ea typeface="Pacifico"/>
                <a:cs typeface="Pacifico"/>
                <a:sym typeface="Pacifico"/>
              </a:rPr>
              <a:t>Result</a:t>
            </a:r>
            <a:endParaRPr b="1">
              <a:latin typeface="Pacifico"/>
              <a:ea typeface="Pacifico"/>
              <a:cs typeface="Pacifico"/>
              <a:sym typeface="Pacifico"/>
            </a:endParaRPr>
          </a:p>
          <a:p>
            <a:pPr marL="457200" lvl="0" indent="-228600" algn="l" rtl="0">
              <a:lnSpc>
                <a:spcPct val="115000"/>
              </a:lnSpc>
              <a:spcBef>
                <a:spcPts val="1600"/>
              </a:spcBef>
              <a:spcAft>
                <a:spcPts val="0"/>
              </a:spcAft>
              <a:buClr>
                <a:schemeClr val="dk1"/>
              </a:buClr>
              <a:buSzPts val="1100"/>
              <a:buFont typeface="Arial"/>
              <a:buNone/>
            </a:pPr>
            <a:r>
              <a:rPr lang="en">
                <a:solidFill>
                  <a:schemeClr val="dk1"/>
                </a:solidFill>
                <a:latin typeface="Pacifico"/>
                <a:ea typeface="Pacifico"/>
                <a:cs typeface="Pacifico"/>
                <a:sym typeface="Pacifico"/>
              </a:rPr>
              <a:t>·   </a:t>
            </a:r>
            <a:r>
              <a:rPr lang="en" b="1">
                <a:latin typeface="Pacifico"/>
                <a:ea typeface="Pacifico"/>
                <a:cs typeface="Pacifico"/>
                <a:sym typeface="Pacifico"/>
              </a:rPr>
              <a:t>References</a:t>
            </a:r>
            <a:endParaRPr b="1">
              <a:latin typeface="Pacifico"/>
              <a:ea typeface="Pacifico"/>
              <a:cs typeface="Pacifico"/>
              <a:sym typeface="Pacifico"/>
            </a:endParaRPr>
          </a:p>
          <a:p>
            <a:pPr marL="457200" lvl="0" indent="-228600" algn="l" rtl="0">
              <a:lnSpc>
                <a:spcPct val="100000"/>
              </a:lnSpc>
              <a:spcBef>
                <a:spcPts val="160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 </a:t>
            </a:r>
            <a:r>
              <a:rPr lang="en">
                <a:solidFill>
                  <a:schemeClr val="dk1"/>
                </a:solidFill>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marL="0" lvl="0" indent="0" algn="l" rtl="0">
              <a:lnSpc>
                <a:spcPct val="115000"/>
              </a:lnSpc>
              <a:spcBef>
                <a:spcPts val="1600"/>
              </a:spcBef>
              <a:spcAft>
                <a:spcPts val="1600"/>
              </a:spcAft>
              <a:buSzPts val="1800"/>
              <a:buNone/>
            </a:pPr>
            <a:endParaRPr/>
          </a:p>
        </p:txBody>
      </p:sp>
      <p:pic>
        <p:nvPicPr>
          <p:cNvPr id="63" name="Google Shape;63;p14"/>
          <p:cNvPicPr preferRelativeResize="0"/>
          <p:nvPr/>
        </p:nvPicPr>
        <p:blipFill rotWithShape="1">
          <a:blip r:embed="rId3">
            <a:alphaModFix/>
          </a:blip>
          <a:srcRect/>
          <a:stretch/>
        </p:blipFill>
        <p:spPr>
          <a:xfrm>
            <a:off x="6503925" y="2476375"/>
            <a:ext cx="2488950" cy="2410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212550" y="5608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u="sng">
                <a:latin typeface="Pacifico"/>
                <a:ea typeface="Pacifico"/>
                <a:cs typeface="Pacifico"/>
                <a:sym typeface="Pacifico"/>
              </a:rPr>
              <a:t>Introduction</a:t>
            </a:r>
            <a:r>
              <a:rPr lang="en" b="1" u="sng">
                <a:latin typeface="Times New Roman"/>
                <a:ea typeface="Times New Roman"/>
                <a:cs typeface="Times New Roman"/>
                <a:sym typeface="Times New Roman"/>
              </a:rPr>
              <a:t>:</a:t>
            </a:r>
            <a:endParaRPr b="1" u="sng">
              <a:latin typeface="Times New Roman"/>
              <a:ea typeface="Times New Roman"/>
              <a:cs typeface="Times New Roman"/>
              <a:sym typeface="Times New Roman"/>
            </a:endParaRPr>
          </a:p>
        </p:txBody>
      </p:sp>
      <p:sp>
        <p:nvSpPr>
          <p:cNvPr id="69" name="Google Shape;69;p15"/>
          <p:cNvSpPr txBox="1">
            <a:spLocks noGrp="1"/>
          </p:cNvSpPr>
          <p:nvPr>
            <p:ph type="body" idx="1"/>
          </p:nvPr>
        </p:nvSpPr>
        <p:spPr>
          <a:xfrm>
            <a:off x="311700" y="1195500"/>
            <a:ext cx="5003100" cy="31674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rgbClr val="000000"/>
              </a:buClr>
              <a:buSzPts val="1100"/>
              <a:buFont typeface="Arial"/>
              <a:buNone/>
            </a:pPr>
            <a:r>
              <a:rPr lang="en" sz="2000">
                <a:solidFill>
                  <a:srgbClr val="000000"/>
                </a:solidFill>
                <a:latin typeface="Pacifico"/>
                <a:ea typeface="Pacifico"/>
                <a:cs typeface="Pacifico"/>
                <a:sym typeface="Pacifico"/>
              </a:rPr>
              <a:t>Inductive charging</a:t>
            </a:r>
            <a:r>
              <a:rPr lang="en" sz="2000" b="1">
                <a:solidFill>
                  <a:srgbClr val="000000"/>
                </a:solidFill>
                <a:latin typeface="Comic Sans MS"/>
                <a:ea typeface="Comic Sans MS"/>
                <a:cs typeface="Comic Sans MS"/>
                <a:sym typeface="Comic Sans MS"/>
              </a:rPr>
              <a:t> </a:t>
            </a:r>
            <a:r>
              <a:rPr lang="en" sz="1600">
                <a:solidFill>
                  <a:srgbClr val="000000"/>
                </a:solidFill>
              </a:rPr>
              <a:t>uses an </a:t>
            </a:r>
            <a:r>
              <a:rPr lang="en" sz="1600">
                <a:solidFill>
                  <a:schemeClr val="hlink"/>
                </a:solidFill>
                <a:uFill>
                  <a:noFill/>
                </a:uFill>
                <a:hlinkClick r:id="rId3"/>
              </a:rPr>
              <a:t>electromagnetic field</a:t>
            </a:r>
            <a:r>
              <a:rPr lang="en" sz="1600">
                <a:solidFill>
                  <a:srgbClr val="000000"/>
                </a:solidFill>
              </a:rPr>
              <a:t> to transfer </a:t>
            </a:r>
            <a:r>
              <a:rPr lang="en" sz="1600">
                <a:solidFill>
                  <a:schemeClr val="hlink"/>
                </a:solidFill>
                <a:uFill>
                  <a:noFill/>
                </a:uFill>
                <a:hlinkClick r:id="rId4"/>
              </a:rPr>
              <a:t>energy</a:t>
            </a:r>
            <a:r>
              <a:rPr lang="en" sz="1600">
                <a:solidFill>
                  <a:srgbClr val="000000"/>
                </a:solidFill>
              </a:rPr>
              <a:t> through </a:t>
            </a:r>
            <a:r>
              <a:rPr lang="en" sz="1600">
                <a:solidFill>
                  <a:schemeClr val="hlink"/>
                </a:solidFill>
                <a:uFill>
                  <a:noFill/>
                </a:uFill>
                <a:hlinkClick r:id="rId5"/>
              </a:rPr>
              <a:t>electromagnetic induction</a:t>
            </a:r>
            <a:r>
              <a:rPr lang="en" sz="1600">
                <a:solidFill>
                  <a:srgbClr val="000000"/>
                </a:solidFill>
              </a:rPr>
              <a:t>. </a:t>
            </a:r>
            <a:endParaRPr sz="1600">
              <a:solidFill>
                <a:srgbClr val="000000"/>
              </a:solidFill>
            </a:endParaRPr>
          </a:p>
          <a:p>
            <a:pPr marL="0" lvl="0" indent="0" algn="just" rtl="0">
              <a:lnSpc>
                <a:spcPct val="115000"/>
              </a:lnSpc>
              <a:spcBef>
                <a:spcPts val="0"/>
              </a:spcBef>
              <a:spcAft>
                <a:spcPts val="0"/>
              </a:spcAft>
              <a:buClr>
                <a:srgbClr val="000000"/>
              </a:buClr>
              <a:buSzPts val="1100"/>
              <a:buFont typeface="Arial"/>
              <a:buNone/>
            </a:pPr>
            <a:endParaRPr sz="1600">
              <a:solidFill>
                <a:srgbClr val="000000"/>
              </a:solidFill>
            </a:endParaRPr>
          </a:p>
          <a:p>
            <a:pPr marL="0" lvl="0" indent="0" algn="just" rtl="0">
              <a:lnSpc>
                <a:spcPct val="115000"/>
              </a:lnSpc>
              <a:spcBef>
                <a:spcPts val="0"/>
              </a:spcBef>
              <a:spcAft>
                <a:spcPts val="0"/>
              </a:spcAft>
              <a:buClr>
                <a:srgbClr val="000000"/>
              </a:buClr>
              <a:buSzPts val="1100"/>
              <a:buFont typeface="Arial"/>
              <a:buNone/>
            </a:pPr>
            <a:r>
              <a:rPr lang="en" sz="1600">
                <a:solidFill>
                  <a:srgbClr val="000000"/>
                </a:solidFill>
              </a:rPr>
              <a:t>Energy is sent through an </a:t>
            </a:r>
            <a:r>
              <a:rPr lang="en" sz="1600">
                <a:solidFill>
                  <a:schemeClr val="hlink"/>
                </a:solidFill>
                <a:uFill>
                  <a:noFill/>
                </a:uFill>
                <a:hlinkClick r:id="rId6"/>
              </a:rPr>
              <a:t>inductive coupling</a:t>
            </a:r>
            <a:r>
              <a:rPr lang="en" sz="1600">
                <a:solidFill>
                  <a:srgbClr val="000000"/>
                </a:solidFill>
              </a:rPr>
              <a:t> to device, which can then use that energy to charge </a:t>
            </a:r>
            <a:r>
              <a:rPr lang="en" sz="1600">
                <a:solidFill>
                  <a:schemeClr val="hlink"/>
                </a:solidFill>
                <a:uFill>
                  <a:noFill/>
                </a:uFill>
                <a:hlinkClick r:id="rId7"/>
              </a:rPr>
              <a:t>batteries</a:t>
            </a:r>
            <a:r>
              <a:rPr lang="en" sz="1600">
                <a:solidFill>
                  <a:srgbClr val="000000"/>
                </a:solidFill>
              </a:rPr>
              <a:t> or run device.</a:t>
            </a:r>
            <a:endParaRPr sz="1600">
              <a:solidFill>
                <a:srgbClr val="000000"/>
              </a:solidFill>
            </a:endParaRPr>
          </a:p>
          <a:p>
            <a:pPr marL="0" lvl="0" indent="0" algn="just" rtl="0">
              <a:lnSpc>
                <a:spcPct val="115000"/>
              </a:lnSpc>
              <a:spcBef>
                <a:spcPts val="0"/>
              </a:spcBef>
              <a:spcAft>
                <a:spcPts val="0"/>
              </a:spcAft>
              <a:buClr>
                <a:srgbClr val="000000"/>
              </a:buClr>
              <a:buSzPts val="1100"/>
              <a:buFont typeface="Arial"/>
              <a:buNone/>
            </a:pPr>
            <a:endParaRPr sz="1600">
              <a:solidFill>
                <a:srgbClr val="000000"/>
              </a:solidFill>
            </a:endParaRPr>
          </a:p>
          <a:p>
            <a:pPr marL="0" lvl="0" indent="0" algn="just" rtl="0">
              <a:lnSpc>
                <a:spcPct val="115000"/>
              </a:lnSpc>
              <a:spcBef>
                <a:spcPts val="0"/>
              </a:spcBef>
              <a:spcAft>
                <a:spcPts val="0"/>
              </a:spcAft>
              <a:buClr>
                <a:srgbClr val="000000"/>
              </a:buClr>
              <a:buSzPts val="1100"/>
              <a:buFont typeface="Arial"/>
              <a:buNone/>
            </a:pPr>
            <a:r>
              <a:rPr lang="en" sz="1600">
                <a:solidFill>
                  <a:srgbClr val="000000"/>
                </a:solidFill>
              </a:rPr>
              <a:t>The underlying principle behind wireless charging is the well-known Faraday’s law of induced voltage, used in motors and transformers.</a:t>
            </a:r>
            <a:endParaRPr sz="1600">
              <a:solidFill>
                <a:srgbClr val="000000"/>
              </a:solidFill>
            </a:endParaRPr>
          </a:p>
        </p:txBody>
      </p:sp>
      <p:pic>
        <p:nvPicPr>
          <p:cNvPr id="70" name="Google Shape;70;p15"/>
          <p:cNvPicPr preferRelativeResize="0"/>
          <p:nvPr/>
        </p:nvPicPr>
        <p:blipFill rotWithShape="1">
          <a:blip r:embed="rId8">
            <a:alphaModFix/>
          </a:blip>
          <a:srcRect/>
          <a:stretch/>
        </p:blipFill>
        <p:spPr>
          <a:xfrm>
            <a:off x="5523525" y="1566825"/>
            <a:ext cx="3434950" cy="3318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11700" y="534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u="sng">
                <a:latin typeface="Pacifico"/>
                <a:ea typeface="Pacifico"/>
                <a:cs typeface="Pacifico"/>
                <a:sym typeface="Pacifico"/>
              </a:rPr>
              <a:t>Objective</a:t>
            </a:r>
            <a:endParaRPr b="1" u="sng">
              <a:latin typeface="Pacifico"/>
              <a:ea typeface="Pacifico"/>
              <a:cs typeface="Pacifico"/>
              <a:sym typeface="Pacifico"/>
            </a:endParaRPr>
          </a:p>
        </p:txBody>
      </p:sp>
      <p:sp>
        <p:nvSpPr>
          <p:cNvPr id="76" name="Google Shape;76;p16"/>
          <p:cNvSpPr txBox="1">
            <a:spLocks noGrp="1"/>
          </p:cNvSpPr>
          <p:nvPr>
            <p:ph type="body" idx="1"/>
          </p:nvPr>
        </p:nvSpPr>
        <p:spPr>
          <a:xfrm>
            <a:off x="202275" y="1293850"/>
            <a:ext cx="4949700" cy="27222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SzPts val="1800"/>
              <a:buNone/>
            </a:pPr>
            <a:r>
              <a:rPr lang="en" sz="1600">
                <a:solidFill>
                  <a:srgbClr val="000000"/>
                </a:solidFill>
              </a:rPr>
              <a:t>To introduce a system capable of charging the devices wirelessly. </a:t>
            </a:r>
            <a:endParaRPr sz="1600">
              <a:solidFill>
                <a:srgbClr val="000000"/>
              </a:solidFill>
            </a:endParaRPr>
          </a:p>
          <a:p>
            <a:pPr marL="0" lvl="0" indent="0" algn="just" rtl="0">
              <a:lnSpc>
                <a:spcPct val="115000"/>
              </a:lnSpc>
              <a:spcBef>
                <a:spcPts val="1600"/>
              </a:spcBef>
              <a:spcAft>
                <a:spcPts val="0"/>
              </a:spcAft>
              <a:buSzPts val="1800"/>
              <a:buNone/>
            </a:pPr>
            <a:r>
              <a:rPr lang="en" sz="1600">
                <a:solidFill>
                  <a:srgbClr val="000000"/>
                </a:solidFill>
              </a:rPr>
              <a:t>Thus bringing an innovative idea to  propose a new method to control power division. </a:t>
            </a:r>
            <a:endParaRPr sz="1600">
              <a:solidFill>
                <a:srgbClr val="000000"/>
              </a:solidFill>
            </a:endParaRPr>
          </a:p>
          <a:p>
            <a:pPr marL="0" lvl="0" indent="0" algn="just" rtl="0">
              <a:lnSpc>
                <a:spcPct val="115000"/>
              </a:lnSpc>
              <a:spcBef>
                <a:spcPts val="1600"/>
              </a:spcBef>
              <a:spcAft>
                <a:spcPts val="0"/>
              </a:spcAft>
              <a:buSzPts val="1800"/>
              <a:buNone/>
            </a:pPr>
            <a:r>
              <a:rPr lang="en" sz="1600">
                <a:solidFill>
                  <a:srgbClr val="000000"/>
                </a:solidFill>
              </a:rPr>
              <a:t>The two-coil structure with different resonant frequencies of the sending and receiving loops is modeled and analyzed. </a:t>
            </a:r>
            <a:endParaRPr sz="1600">
              <a:solidFill>
                <a:srgbClr val="000000"/>
              </a:solidFill>
            </a:endParaRPr>
          </a:p>
          <a:p>
            <a:pPr marL="0" lvl="0" indent="0" algn="just" rtl="0">
              <a:lnSpc>
                <a:spcPct val="115000"/>
              </a:lnSpc>
              <a:spcBef>
                <a:spcPts val="1600"/>
              </a:spcBef>
              <a:spcAft>
                <a:spcPts val="0"/>
              </a:spcAft>
              <a:buSzPts val="1800"/>
              <a:buNone/>
            </a:pPr>
            <a:endParaRPr sz="1600"/>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1600"/>
              </a:spcAft>
              <a:buSzPts val="1800"/>
              <a:buNone/>
            </a:pPr>
            <a:endParaRPr/>
          </a:p>
        </p:txBody>
      </p:sp>
      <p:pic>
        <p:nvPicPr>
          <p:cNvPr id="77" name="Google Shape;77;p16"/>
          <p:cNvPicPr preferRelativeResize="0"/>
          <p:nvPr/>
        </p:nvPicPr>
        <p:blipFill rotWithShape="1">
          <a:blip r:embed="rId3">
            <a:alphaModFix/>
          </a:blip>
          <a:srcRect/>
          <a:stretch/>
        </p:blipFill>
        <p:spPr>
          <a:xfrm>
            <a:off x="5091950" y="1091825"/>
            <a:ext cx="3990075" cy="2633525"/>
          </a:xfrm>
          <a:prstGeom prst="rect">
            <a:avLst/>
          </a:prstGeom>
          <a:noFill/>
          <a:ln>
            <a:noFill/>
          </a:ln>
        </p:spPr>
      </p:pic>
      <p:pic>
        <p:nvPicPr>
          <p:cNvPr id="78" name="Google Shape;78;p16"/>
          <p:cNvPicPr preferRelativeResize="0"/>
          <p:nvPr/>
        </p:nvPicPr>
        <p:blipFill rotWithShape="1">
          <a:blip r:embed="rId4">
            <a:alphaModFix/>
          </a:blip>
          <a:srcRect/>
          <a:stretch/>
        </p:blipFill>
        <p:spPr>
          <a:xfrm>
            <a:off x="1885102" y="74350"/>
            <a:ext cx="1250575" cy="1319775"/>
          </a:xfrm>
          <a:prstGeom prst="rect">
            <a:avLst/>
          </a:prstGeom>
          <a:noFill/>
          <a:ln>
            <a:noFill/>
          </a:ln>
        </p:spPr>
      </p:pic>
      <p:sp>
        <p:nvSpPr>
          <p:cNvPr id="79" name="Google Shape;79;p16"/>
          <p:cNvSpPr txBox="1"/>
          <p:nvPr/>
        </p:nvSpPr>
        <p:spPr>
          <a:xfrm>
            <a:off x="0" y="4612375"/>
            <a:ext cx="9144000" cy="435000"/>
          </a:xfrm>
          <a:prstGeom prst="rect">
            <a:avLst/>
          </a:prstGeom>
          <a:solidFill>
            <a:srgbClr val="F9CB9C"/>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Pacifico"/>
                <a:ea typeface="Pacifico"/>
                <a:cs typeface="Pacifico"/>
                <a:sym typeface="Pacifico"/>
              </a:rPr>
              <a:t>                                                                   </a:t>
            </a:r>
            <a:r>
              <a:rPr lang="en" sz="1700" b="0" i="0" u="none" strike="noStrike" cap="none">
                <a:solidFill>
                  <a:srgbClr val="000000"/>
                </a:solidFill>
                <a:latin typeface="Pacifico"/>
                <a:ea typeface="Pacifico"/>
                <a:cs typeface="Pacifico"/>
                <a:sym typeface="Pacifico"/>
              </a:rPr>
              <a:t>Because Action without Vision is nightmare...</a:t>
            </a:r>
            <a:endParaRPr sz="1700" b="0" i="0" u="none" strike="noStrike" cap="none">
              <a:solidFill>
                <a:srgbClr val="000000"/>
              </a:solidFill>
              <a:latin typeface="Pacifico"/>
              <a:ea typeface="Pacifico"/>
              <a:cs typeface="Pacifico"/>
              <a:sym typeface="Pacific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247325" y="2574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u="sng">
                <a:latin typeface="Pacifico"/>
                <a:ea typeface="Pacifico"/>
                <a:cs typeface="Pacifico"/>
                <a:sym typeface="Pacifico"/>
              </a:rPr>
              <a:t>Motivation</a:t>
            </a:r>
            <a:r>
              <a:rPr lang="en" b="1" u="sng">
                <a:latin typeface="Times New Roman"/>
                <a:ea typeface="Times New Roman"/>
                <a:cs typeface="Times New Roman"/>
                <a:sym typeface="Times New Roman"/>
              </a:rPr>
              <a:t> :</a:t>
            </a:r>
            <a:endParaRPr b="1" u="sng">
              <a:latin typeface="Times New Roman"/>
              <a:ea typeface="Times New Roman"/>
              <a:cs typeface="Times New Roman"/>
              <a:sym typeface="Times New Roman"/>
            </a:endParaRPr>
          </a:p>
        </p:txBody>
      </p:sp>
      <p:sp>
        <p:nvSpPr>
          <p:cNvPr id="85" name="Google Shape;85;p17"/>
          <p:cNvSpPr txBox="1">
            <a:spLocks noGrp="1"/>
          </p:cNvSpPr>
          <p:nvPr>
            <p:ph type="body" idx="1"/>
          </p:nvPr>
        </p:nvSpPr>
        <p:spPr>
          <a:xfrm>
            <a:off x="135775" y="872700"/>
            <a:ext cx="5921400" cy="3682500"/>
          </a:xfrm>
          <a:prstGeom prst="rect">
            <a:avLst/>
          </a:prstGeom>
          <a:noFill/>
          <a:ln>
            <a:noFill/>
          </a:ln>
        </p:spPr>
        <p:txBody>
          <a:bodyPr spcFirstLastPara="1" wrap="square" lIns="91425" tIns="91425" rIns="91425" bIns="91425" anchor="t" anchorCtr="0">
            <a:noAutofit/>
          </a:bodyPr>
          <a:lstStyle/>
          <a:p>
            <a:pPr marL="457200" lvl="0" indent="0" algn="just" rtl="0">
              <a:lnSpc>
                <a:spcPct val="115000"/>
              </a:lnSpc>
              <a:spcBef>
                <a:spcPts val="1200"/>
              </a:spcBef>
              <a:spcAft>
                <a:spcPts val="0"/>
              </a:spcAft>
              <a:buNone/>
            </a:pPr>
            <a:r>
              <a:rPr lang="en" i="1">
                <a:solidFill>
                  <a:schemeClr val="dk1"/>
                </a:solidFill>
                <a:highlight>
                  <a:srgbClr val="FFFFFF"/>
                </a:highlight>
              </a:rPr>
              <a:t>Convenient when electrical contacts are not acceptable. </a:t>
            </a:r>
            <a:endParaRPr i="1">
              <a:solidFill>
                <a:schemeClr val="dk1"/>
              </a:solidFill>
              <a:highlight>
                <a:srgbClr val="FFFFFF"/>
              </a:highlight>
            </a:endParaRPr>
          </a:p>
          <a:p>
            <a:pPr marL="457200" lvl="0" indent="0" algn="just" rtl="0">
              <a:lnSpc>
                <a:spcPct val="115000"/>
              </a:lnSpc>
              <a:spcBef>
                <a:spcPts val="0"/>
              </a:spcBef>
              <a:spcAft>
                <a:spcPts val="0"/>
              </a:spcAft>
              <a:buNone/>
            </a:pPr>
            <a:r>
              <a:rPr lang="en" i="1">
                <a:solidFill>
                  <a:schemeClr val="dk1"/>
                </a:solidFill>
                <a:highlight>
                  <a:srgbClr val="FFFFFF"/>
                </a:highlight>
              </a:rPr>
              <a:t>Reduces the amount of cables and power adapters </a:t>
            </a:r>
            <a:endParaRPr i="1">
              <a:solidFill>
                <a:schemeClr val="dk1"/>
              </a:solidFill>
              <a:highlight>
                <a:srgbClr val="FFFFFF"/>
              </a:highlight>
            </a:endParaRPr>
          </a:p>
          <a:p>
            <a:pPr marL="457200" lvl="0" indent="0" algn="just" rtl="0">
              <a:lnSpc>
                <a:spcPct val="115000"/>
              </a:lnSpc>
              <a:spcBef>
                <a:spcPts val="0"/>
              </a:spcBef>
              <a:spcAft>
                <a:spcPts val="0"/>
              </a:spcAft>
              <a:buNone/>
            </a:pPr>
            <a:r>
              <a:rPr lang="en" i="1">
                <a:solidFill>
                  <a:schemeClr val="dk1"/>
                </a:solidFill>
                <a:highlight>
                  <a:srgbClr val="FFFFFF"/>
                </a:highlight>
              </a:rPr>
              <a:t>It can also charge battery at a fast rate depending on the size of the battery pack.</a:t>
            </a:r>
            <a:endParaRPr i="1">
              <a:solidFill>
                <a:schemeClr val="dk1"/>
              </a:solidFill>
              <a:highlight>
                <a:srgbClr val="FFFFFF"/>
              </a:highlight>
            </a:endParaRPr>
          </a:p>
          <a:p>
            <a:pPr marL="457200" lvl="0" indent="0" algn="just" rtl="0">
              <a:lnSpc>
                <a:spcPct val="115000"/>
              </a:lnSpc>
              <a:spcBef>
                <a:spcPts val="0"/>
              </a:spcBef>
              <a:spcAft>
                <a:spcPts val="0"/>
              </a:spcAft>
              <a:buNone/>
            </a:pPr>
            <a:r>
              <a:rPr lang="en" i="1">
                <a:solidFill>
                  <a:schemeClr val="dk1"/>
                </a:solidFill>
                <a:highlight>
                  <a:srgbClr val="FFFFFF"/>
                </a:highlight>
              </a:rPr>
              <a:t>In most applications the distance between the two coils is typically 5cm. It is possible to extend that range to at least 35cm</a:t>
            </a:r>
            <a:r>
              <a:rPr lang="en">
                <a:solidFill>
                  <a:schemeClr val="dk1"/>
                </a:solidFill>
                <a:highlight>
                  <a:srgbClr val="FFFFFF"/>
                </a:highlight>
              </a:rPr>
              <a:t>.</a:t>
            </a:r>
            <a:endParaRPr>
              <a:solidFill>
                <a:schemeClr val="dk1"/>
              </a:solidFill>
              <a:highlight>
                <a:srgbClr val="FFFFFF"/>
              </a:highlight>
            </a:endParaRPr>
          </a:p>
          <a:p>
            <a:pPr marL="0" lvl="0" indent="0" algn="just" rtl="0">
              <a:lnSpc>
                <a:spcPct val="115000"/>
              </a:lnSpc>
              <a:spcBef>
                <a:spcPts val="1200"/>
              </a:spcBef>
              <a:spcAft>
                <a:spcPts val="1600"/>
              </a:spcAft>
              <a:buSzPts val="1800"/>
              <a:buNone/>
            </a:pPr>
            <a:endParaRPr/>
          </a:p>
        </p:txBody>
      </p:sp>
      <p:pic>
        <p:nvPicPr>
          <p:cNvPr id="86" name="Google Shape;86;p17"/>
          <p:cNvPicPr preferRelativeResize="0"/>
          <p:nvPr/>
        </p:nvPicPr>
        <p:blipFill rotWithShape="1">
          <a:blip r:embed="rId3">
            <a:alphaModFix/>
          </a:blip>
          <a:srcRect/>
          <a:stretch/>
        </p:blipFill>
        <p:spPr>
          <a:xfrm>
            <a:off x="5967227" y="991449"/>
            <a:ext cx="3165373" cy="3563700"/>
          </a:xfrm>
          <a:prstGeom prst="rect">
            <a:avLst/>
          </a:prstGeom>
          <a:noFill/>
          <a:ln>
            <a:noFill/>
          </a:ln>
        </p:spPr>
      </p:pic>
      <p:sp>
        <p:nvSpPr>
          <p:cNvPr id="87" name="Google Shape;87;p17"/>
          <p:cNvSpPr txBox="1"/>
          <p:nvPr/>
        </p:nvSpPr>
        <p:spPr>
          <a:xfrm>
            <a:off x="11400" y="4555138"/>
            <a:ext cx="9121200" cy="343800"/>
          </a:xfrm>
          <a:prstGeom prst="rect">
            <a:avLst/>
          </a:prstGeom>
          <a:solidFill>
            <a:srgbClr val="E06666"/>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r>
              <a:rPr lang="en" sz="1400" b="0" i="0" u="none" strike="noStrike" cap="none">
                <a:solidFill>
                  <a:srgbClr val="000000"/>
                </a:solidFill>
                <a:latin typeface="Pacifico"/>
                <a:ea typeface="Pacifico"/>
                <a:cs typeface="Pacifico"/>
                <a:sym typeface="Pacifico"/>
              </a:rPr>
              <a:t> In order to become the 1% you must do what the other 99% won’t !!!</a:t>
            </a:r>
            <a:endParaRPr sz="1400" b="0" i="0" u="none" strike="noStrike" cap="none">
              <a:solidFill>
                <a:srgbClr val="000000"/>
              </a:solidFill>
              <a:latin typeface="Pacifico"/>
              <a:ea typeface="Pacifico"/>
              <a:cs typeface="Pacifico"/>
              <a:sym typeface="Pacific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veat"/>
              <a:ea typeface="Caveat"/>
              <a:cs typeface="Caveat"/>
              <a:sym typeface="Cave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18"/>
          <p:cNvPicPr preferRelativeResize="0"/>
          <p:nvPr/>
        </p:nvPicPr>
        <p:blipFill rotWithShape="1">
          <a:blip r:embed="rId3">
            <a:alphaModFix/>
          </a:blip>
          <a:srcRect/>
          <a:stretch/>
        </p:blipFill>
        <p:spPr>
          <a:xfrm>
            <a:off x="3514375" y="126675"/>
            <a:ext cx="5073526" cy="4890151"/>
          </a:xfrm>
          <a:prstGeom prst="rect">
            <a:avLst/>
          </a:prstGeom>
          <a:noFill/>
          <a:ln>
            <a:noFill/>
          </a:ln>
        </p:spPr>
      </p:pic>
      <p:sp>
        <p:nvSpPr>
          <p:cNvPr id="93" name="Google Shape;93;p18"/>
          <p:cNvSpPr txBox="1"/>
          <p:nvPr/>
        </p:nvSpPr>
        <p:spPr>
          <a:xfrm>
            <a:off x="421275" y="483575"/>
            <a:ext cx="2064300" cy="1028700"/>
          </a:xfrm>
          <a:prstGeom prst="rect">
            <a:avLst/>
          </a:prstGeom>
          <a:solidFill>
            <a:srgbClr val="D9D9D9"/>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000000"/>
                </a:solidFill>
                <a:latin typeface="Impact"/>
                <a:ea typeface="Impact"/>
                <a:cs typeface="Impact"/>
                <a:sym typeface="Impact"/>
              </a:rPr>
              <a:t>LITERATURE          SURVEY</a:t>
            </a:r>
            <a:endParaRPr sz="3000" b="0" i="0" u="none" strike="noStrike" cap="none">
              <a:solidFill>
                <a:srgbClr val="000000"/>
              </a:solidFill>
              <a:latin typeface="Impact"/>
              <a:ea typeface="Impact"/>
              <a:cs typeface="Impact"/>
              <a:sym typeface="Impact"/>
            </a:endParaRPr>
          </a:p>
        </p:txBody>
      </p:sp>
      <p:pic>
        <p:nvPicPr>
          <p:cNvPr id="94" name="Google Shape;94;p18"/>
          <p:cNvPicPr preferRelativeResize="0"/>
          <p:nvPr/>
        </p:nvPicPr>
        <p:blipFill rotWithShape="1">
          <a:blip r:embed="rId4">
            <a:alphaModFix/>
          </a:blip>
          <a:srcRect/>
          <a:stretch/>
        </p:blipFill>
        <p:spPr>
          <a:xfrm>
            <a:off x="447613" y="2419500"/>
            <a:ext cx="2011625" cy="2646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u="sng">
                <a:latin typeface="Pacifico"/>
                <a:ea typeface="Pacifico"/>
                <a:cs typeface="Pacifico"/>
                <a:sym typeface="Pacifico"/>
              </a:rPr>
              <a:t>Components used:</a:t>
            </a:r>
            <a:endParaRPr u="sng">
              <a:latin typeface="Pacifico"/>
              <a:ea typeface="Pacifico"/>
              <a:cs typeface="Pacifico"/>
              <a:sym typeface="Pacifico"/>
            </a:endParaRPr>
          </a:p>
        </p:txBody>
      </p:sp>
      <p:sp>
        <p:nvSpPr>
          <p:cNvPr id="100" name="Google Shape;100;p19"/>
          <p:cNvSpPr txBox="1">
            <a:spLocks noGrp="1"/>
          </p:cNvSpPr>
          <p:nvPr>
            <p:ph type="body" idx="1"/>
          </p:nvPr>
        </p:nvSpPr>
        <p:spPr>
          <a:xfrm>
            <a:off x="311700" y="1124575"/>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Font typeface="Times New Roman"/>
              <a:buAutoNum type="arabicPeriod"/>
            </a:pPr>
            <a:r>
              <a:rPr lang="en">
                <a:latin typeface="Times New Roman"/>
                <a:ea typeface="Times New Roman"/>
                <a:cs typeface="Times New Roman"/>
                <a:sym typeface="Times New Roman"/>
              </a:rPr>
              <a:t>Transistor - BC547(npn), BC548(pnp).</a:t>
            </a:r>
            <a:endParaRPr>
              <a:latin typeface="Times New Roman"/>
              <a:ea typeface="Times New Roman"/>
              <a:cs typeface="Times New Roman"/>
              <a:sym typeface="Times New Roman"/>
            </a:endParaRPr>
          </a:p>
          <a:p>
            <a:pPr marL="457200" lvl="0" indent="-342900" algn="l" rtl="0">
              <a:lnSpc>
                <a:spcPct val="115000"/>
              </a:lnSpc>
              <a:spcBef>
                <a:spcPts val="0"/>
              </a:spcBef>
              <a:spcAft>
                <a:spcPts val="0"/>
              </a:spcAft>
              <a:buSzPts val="1800"/>
              <a:buFont typeface="Times New Roman"/>
              <a:buAutoNum type="arabicPeriod"/>
            </a:pPr>
            <a:r>
              <a:rPr lang="en">
                <a:latin typeface="Times New Roman"/>
                <a:ea typeface="Times New Roman"/>
                <a:cs typeface="Times New Roman"/>
                <a:sym typeface="Times New Roman"/>
              </a:rPr>
              <a:t>Resistor - 10k,3k,2k,1k.</a:t>
            </a:r>
            <a:endParaRPr>
              <a:latin typeface="Times New Roman"/>
              <a:ea typeface="Times New Roman"/>
              <a:cs typeface="Times New Roman"/>
              <a:sym typeface="Times New Roman"/>
            </a:endParaRPr>
          </a:p>
          <a:p>
            <a:pPr marL="457200" lvl="0" indent="-342900" algn="l" rtl="0">
              <a:lnSpc>
                <a:spcPct val="115000"/>
              </a:lnSpc>
              <a:spcBef>
                <a:spcPts val="0"/>
              </a:spcBef>
              <a:spcAft>
                <a:spcPts val="0"/>
              </a:spcAft>
              <a:buSzPts val="1800"/>
              <a:buFont typeface="Times New Roman"/>
              <a:buAutoNum type="arabicPeriod"/>
            </a:pPr>
            <a:r>
              <a:rPr lang="en">
                <a:latin typeface="Times New Roman"/>
                <a:ea typeface="Times New Roman"/>
                <a:cs typeface="Times New Roman"/>
                <a:sym typeface="Times New Roman"/>
              </a:rPr>
              <a:t>Breadboard.</a:t>
            </a:r>
            <a:endParaRPr>
              <a:latin typeface="Times New Roman"/>
              <a:ea typeface="Times New Roman"/>
              <a:cs typeface="Times New Roman"/>
              <a:sym typeface="Times New Roman"/>
            </a:endParaRPr>
          </a:p>
          <a:p>
            <a:pPr marL="457200" lvl="0" indent="-342900" algn="l" rtl="0">
              <a:lnSpc>
                <a:spcPct val="115000"/>
              </a:lnSpc>
              <a:spcBef>
                <a:spcPts val="0"/>
              </a:spcBef>
              <a:spcAft>
                <a:spcPts val="0"/>
              </a:spcAft>
              <a:buSzPts val="1800"/>
              <a:buFont typeface="Times New Roman"/>
              <a:buAutoNum type="arabicPeriod"/>
            </a:pPr>
            <a:r>
              <a:rPr lang="en">
                <a:latin typeface="Times New Roman"/>
                <a:ea typeface="Times New Roman"/>
                <a:cs typeface="Times New Roman"/>
                <a:sym typeface="Times New Roman"/>
              </a:rPr>
              <a:t>Functional Generator.</a:t>
            </a:r>
            <a:endParaRPr>
              <a:latin typeface="Times New Roman"/>
              <a:ea typeface="Times New Roman"/>
              <a:cs typeface="Times New Roman"/>
              <a:sym typeface="Times New Roman"/>
            </a:endParaRPr>
          </a:p>
          <a:p>
            <a:pPr marL="457200" lvl="0" indent="-342900" algn="l" rtl="0">
              <a:lnSpc>
                <a:spcPct val="115000"/>
              </a:lnSpc>
              <a:spcBef>
                <a:spcPts val="0"/>
              </a:spcBef>
              <a:spcAft>
                <a:spcPts val="0"/>
              </a:spcAft>
              <a:buSzPts val="1800"/>
              <a:buFont typeface="Times New Roman"/>
              <a:buAutoNum type="arabicPeriod"/>
            </a:pPr>
            <a:r>
              <a:rPr lang="en">
                <a:latin typeface="Times New Roman"/>
                <a:ea typeface="Times New Roman"/>
                <a:cs typeface="Times New Roman"/>
                <a:sym typeface="Times New Roman"/>
              </a:rPr>
              <a:t>Oscilloscope.</a:t>
            </a:r>
            <a:endParaRPr>
              <a:latin typeface="Times New Roman"/>
              <a:ea typeface="Times New Roman"/>
              <a:cs typeface="Times New Roman"/>
              <a:sym typeface="Times New Roman"/>
            </a:endParaRPr>
          </a:p>
          <a:p>
            <a:pPr marL="457200" lvl="0" indent="-342900" algn="l" rtl="0">
              <a:lnSpc>
                <a:spcPct val="115000"/>
              </a:lnSpc>
              <a:spcBef>
                <a:spcPts val="0"/>
              </a:spcBef>
              <a:spcAft>
                <a:spcPts val="0"/>
              </a:spcAft>
              <a:buSzPts val="1800"/>
              <a:buFont typeface="Times New Roman"/>
              <a:buAutoNum type="arabicPeriod"/>
            </a:pPr>
            <a:r>
              <a:rPr lang="en">
                <a:latin typeface="Times New Roman"/>
                <a:ea typeface="Times New Roman"/>
                <a:cs typeface="Times New Roman"/>
                <a:sym typeface="Times New Roman"/>
              </a:rPr>
              <a:t>Power Supply.</a:t>
            </a:r>
            <a:endParaRPr>
              <a:latin typeface="Times New Roman"/>
              <a:ea typeface="Times New Roman"/>
              <a:cs typeface="Times New Roman"/>
              <a:sym typeface="Times New Roman"/>
            </a:endParaRPr>
          </a:p>
          <a:p>
            <a:pPr marL="457200" lvl="0" indent="-342900" algn="l" rtl="0">
              <a:lnSpc>
                <a:spcPct val="115000"/>
              </a:lnSpc>
              <a:spcBef>
                <a:spcPts val="0"/>
              </a:spcBef>
              <a:spcAft>
                <a:spcPts val="0"/>
              </a:spcAft>
              <a:buSzPts val="1800"/>
              <a:buFont typeface="Times New Roman"/>
              <a:buAutoNum type="arabicPeriod"/>
            </a:pPr>
            <a:r>
              <a:rPr lang="en">
                <a:latin typeface="Times New Roman"/>
                <a:ea typeface="Times New Roman"/>
                <a:cs typeface="Times New Roman"/>
                <a:sym typeface="Times New Roman"/>
              </a:rPr>
              <a:t>Metal Oxide Semiconductor Field Effect Transistor.</a:t>
            </a:r>
            <a:endParaRPr>
              <a:latin typeface="Times New Roman"/>
              <a:ea typeface="Times New Roman"/>
              <a:cs typeface="Times New Roman"/>
              <a:sym typeface="Times New Roman"/>
            </a:endParaRPr>
          </a:p>
          <a:p>
            <a:pPr marL="457200" lvl="0" indent="-342900" algn="l" rtl="0">
              <a:lnSpc>
                <a:spcPct val="115000"/>
              </a:lnSpc>
              <a:spcBef>
                <a:spcPts val="0"/>
              </a:spcBef>
              <a:spcAft>
                <a:spcPts val="0"/>
              </a:spcAft>
              <a:buSzPts val="1800"/>
              <a:buFont typeface="Times New Roman"/>
              <a:buAutoNum type="arabicPeriod"/>
            </a:pPr>
            <a:r>
              <a:rPr lang="en">
                <a:latin typeface="Times New Roman"/>
                <a:ea typeface="Times New Roman"/>
                <a:cs typeface="Times New Roman"/>
                <a:sym typeface="Times New Roman"/>
              </a:rPr>
              <a:t>Bipolar Junction Transistor.</a:t>
            </a:r>
            <a:endParaRPr>
              <a:latin typeface="Times New Roman"/>
              <a:ea typeface="Times New Roman"/>
              <a:cs typeface="Times New Roman"/>
              <a:sym typeface="Times New Roman"/>
            </a:endParaRPr>
          </a:p>
          <a:p>
            <a:pPr marL="457200" lvl="0" indent="-342900" algn="l" rtl="0">
              <a:lnSpc>
                <a:spcPct val="115000"/>
              </a:lnSpc>
              <a:spcBef>
                <a:spcPts val="0"/>
              </a:spcBef>
              <a:spcAft>
                <a:spcPts val="0"/>
              </a:spcAft>
              <a:buSzPts val="1800"/>
              <a:buFont typeface="Times New Roman"/>
              <a:buAutoNum type="arabicPeriod"/>
            </a:pPr>
            <a:r>
              <a:rPr lang="en">
                <a:latin typeface="Times New Roman"/>
                <a:ea typeface="Times New Roman"/>
                <a:cs typeface="Times New Roman"/>
                <a:sym typeface="Times New Roman"/>
              </a:rPr>
              <a:t>Light Emitting Diode.</a:t>
            </a:r>
            <a:endParaRPr>
              <a:latin typeface="Times New Roman"/>
              <a:ea typeface="Times New Roman"/>
              <a:cs typeface="Times New Roman"/>
              <a:sym typeface="Times New Roman"/>
            </a:endParaRPr>
          </a:p>
          <a:p>
            <a:pPr marL="457200" lvl="0" indent="-342900" algn="l" rtl="0">
              <a:lnSpc>
                <a:spcPct val="115000"/>
              </a:lnSpc>
              <a:spcBef>
                <a:spcPts val="0"/>
              </a:spcBef>
              <a:spcAft>
                <a:spcPts val="0"/>
              </a:spcAft>
              <a:buSzPts val="1800"/>
              <a:buFont typeface="Times New Roman"/>
              <a:buAutoNum type="arabicPeriod"/>
            </a:pPr>
            <a:r>
              <a:rPr lang="en">
                <a:latin typeface="Times New Roman"/>
                <a:ea typeface="Times New Roman"/>
                <a:cs typeface="Times New Roman"/>
                <a:sym typeface="Times New Roman"/>
              </a:rPr>
              <a:t>Inductors.</a:t>
            </a:r>
            <a:endParaRPr>
              <a:latin typeface="Times New Roman"/>
              <a:ea typeface="Times New Roman"/>
              <a:cs typeface="Times New Roman"/>
              <a:sym typeface="Times New Roman"/>
            </a:endParaRPr>
          </a:p>
        </p:txBody>
      </p:sp>
      <p:pic>
        <p:nvPicPr>
          <p:cNvPr id="101" name="Google Shape;101;p19"/>
          <p:cNvPicPr preferRelativeResize="0"/>
          <p:nvPr/>
        </p:nvPicPr>
        <p:blipFill rotWithShape="1">
          <a:blip r:embed="rId3">
            <a:alphaModFix/>
          </a:blip>
          <a:srcRect/>
          <a:stretch/>
        </p:blipFill>
        <p:spPr>
          <a:xfrm>
            <a:off x="4459450" y="375225"/>
            <a:ext cx="1278650" cy="1278625"/>
          </a:xfrm>
          <a:prstGeom prst="rect">
            <a:avLst/>
          </a:prstGeom>
          <a:noFill/>
          <a:ln>
            <a:noFill/>
          </a:ln>
        </p:spPr>
      </p:pic>
      <p:pic>
        <p:nvPicPr>
          <p:cNvPr id="102" name="Google Shape;102;p19"/>
          <p:cNvPicPr preferRelativeResize="0"/>
          <p:nvPr/>
        </p:nvPicPr>
        <p:blipFill rotWithShape="1">
          <a:blip r:embed="rId4">
            <a:alphaModFix/>
          </a:blip>
          <a:srcRect/>
          <a:stretch/>
        </p:blipFill>
        <p:spPr>
          <a:xfrm>
            <a:off x="5940500" y="33250"/>
            <a:ext cx="1508650" cy="1345850"/>
          </a:xfrm>
          <a:prstGeom prst="rect">
            <a:avLst/>
          </a:prstGeom>
          <a:noFill/>
          <a:ln>
            <a:noFill/>
          </a:ln>
        </p:spPr>
      </p:pic>
      <p:pic>
        <p:nvPicPr>
          <p:cNvPr id="103" name="Google Shape;103;p19"/>
          <p:cNvPicPr preferRelativeResize="0"/>
          <p:nvPr/>
        </p:nvPicPr>
        <p:blipFill rotWithShape="1">
          <a:blip r:embed="rId5">
            <a:alphaModFix/>
          </a:blip>
          <a:srcRect/>
          <a:stretch/>
        </p:blipFill>
        <p:spPr>
          <a:xfrm>
            <a:off x="7366025" y="769000"/>
            <a:ext cx="1638250" cy="1587325"/>
          </a:xfrm>
          <a:prstGeom prst="rect">
            <a:avLst/>
          </a:prstGeom>
          <a:noFill/>
          <a:ln>
            <a:noFill/>
          </a:ln>
        </p:spPr>
      </p:pic>
      <p:pic>
        <p:nvPicPr>
          <p:cNvPr id="104" name="Google Shape;104;p19"/>
          <p:cNvPicPr preferRelativeResize="0"/>
          <p:nvPr/>
        </p:nvPicPr>
        <p:blipFill rotWithShape="1">
          <a:blip r:embed="rId6">
            <a:alphaModFix/>
          </a:blip>
          <a:srcRect/>
          <a:stretch/>
        </p:blipFill>
        <p:spPr>
          <a:xfrm>
            <a:off x="4286675" y="1725553"/>
            <a:ext cx="2475854" cy="1224450"/>
          </a:xfrm>
          <a:prstGeom prst="rect">
            <a:avLst/>
          </a:prstGeom>
          <a:noFill/>
          <a:ln>
            <a:noFill/>
          </a:ln>
        </p:spPr>
      </p:pic>
      <p:pic>
        <p:nvPicPr>
          <p:cNvPr id="105" name="Google Shape;105;p19"/>
          <p:cNvPicPr preferRelativeResize="0"/>
          <p:nvPr/>
        </p:nvPicPr>
        <p:blipFill rotWithShape="1">
          <a:blip r:embed="rId7">
            <a:alphaModFix/>
          </a:blip>
          <a:srcRect/>
          <a:stretch/>
        </p:blipFill>
        <p:spPr>
          <a:xfrm>
            <a:off x="5649095" y="3751000"/>
            <a:ext cx="2134030" cy="1224450"/>
          </a:xfrm>
          <a:prstGeom prst="rect">
            <a:avLst/>
          </a:prstGeom>
          <a:noFill/>
          <a:ln>
            <a:noFill/>
          </a:ln>
        </p:spPr>
      </p:pic>
      <p:pic>
        <p:nvPicPr>
          <p:cNvPr id="106" name="Google Shape;106;p19"/>
          <p:cNvPicPr preferRelativeResize="0"/>
          <p:nvPr/>
        </p:nvPicPr>
        <p:blipFill rotWithShape="1">
          <a:blip r:embed="rId8">
            <a:alphaModFix/>
          </a:blip>
          <a:srcRect/>
          <a:stretch/>
        </p:blipFill>
        <p:spPr>
          <a:xfrm>
            <a:off x="7524000" y="2526553"/>
            <a:ext cx="1308301" cy="1224444"/>
          </a:xfrm>
          <a:prstGeom prst="rect">
            <a:avLst/>
          </a:prstGeom>
          <a:noFill/>
          <a:ln>
            <a:noFill/>
          </a:ln>
        </p:spPr>
      </p:pic>
      <p:pic>
        <p:nvPicPr>
          <p:cNvPr id="107" name="Google Shape;107;p19"/>
          <p:cNvPicPr preferRelativeResize="0"/>
          <p:nvPr/>
        </p:nvPicPr>
        <p:blipFill rotWithShape="1">
          <a:blip r:embed="rId9">
            <a:alphaModFix/>
          </a:blip>
          <a:srcRect/>
          <a:stretch/>
        </p:blipFill>
        <p:spPr>
          <a:xfrm>
            <a:off x="3671340" y="3398249"/>
            <a:ext cx="1552359" cy="1464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xfrm>
            <a:off x="311700" y="445025"/>
            <a:ext cx="3022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u="sng">
                <a:latin typeface="Pacifico"/>
                <a:ea typeface="Pacifico"/>
                <a:cs typeface="Pacifico"/>
                <a:sym typeface="Pacifico"/>
              </a:rPr>
              <a:t>Proposed Solution:</a:t>
            </a:r>
            <a:endParaRPr u="sng">
              <a:latin typeface="Pacifico"/>
              <a:ea typeface="Pacifico"/>
              <a:cs typeface="Pacifico"/>
              <a:sym typeface="Pacifico"/>
            </a:endParaRPr>
          </a:p>
        </p:txBody>
      </p:sp>
      <p:sp>
        <p:nvSpPr>
          <p:cNvPr id="113" name="Google Shape;113;p20"/>
          <p:cNvSpPr txBox="1">
            <a:spLocks noGrp="1"/>
          </p:cNvSpPr>
          <p:nvPr>
            <p:ph type="body" idx="1"/>
          </p:nvPr>
        </p:nvSpPr>
        <p:spPr>
          <a:xfrm>
            <a:off x="410275" y="1237975"/>
            <a:ext cx="8315100" cy="1564200"/>
          </a:xfrm>
          <a:prstGeom prst="rect">
            <a:avLst/>
          </a:prstGeom>
          <a:noFill/>
          <a:ln>
            <a:noFill/>
          </a:ln>
        </p:spPr>
        <p:txBody>
          <a:bodyPr spcFirstLastPara="1" wrap="square" lIns="91425" tIns="91425" rIns="91425" bIns="91425" anchor="t" anchorCtr="0">
            <a:noAutofit/>
          </a:bodyPr>
          <a:lstStyle/>
          <a:p>
            <a:pPr marL="457200" lvl="0" indent="-317500" algn="just" rtl="0">
              <a:lnSpc>
                <a:spcPct val="115000"/>
              </a:lnSpc>
              <a:spcBef>
                <a:spcPts val="0"/>
              </a:spcBef>
              <a:spcAft>
                <a:spcPts val="0"/>
              </a:spcAft>
              <a:buClr>
                <a:srgbClr val="000000"/>
              </a:buClr>
              <a:buSzPts val="1400"/>
              <a:buFont typeface="Comic Sans MS"/>
              <a:buChar char="●"/>
            </a:pPr>
            <a:r>
              <a:rPr lang="en" sz="1400">
                <a:solidFill>
                  <a:srgbClr val="000000"/>
                </a:solidFill>
                <a:latin typeface="Comic Sans MS"/>
                <a:ea typeface="Comic Sans MS"/>
                <a:cs typeface="Comic Sans MS"/>
                <a:sym typeface="Comic Sans MS"/>
              </a:rPr>
              <a:t>In a two-coil system with different resonant frequencies of the sending and receiving loops, efficiency is proved to reach its maximum at the resonant frequency of the receiving loop, regardless of the resonant frequency of the sending loop.</a:t>
            </a:r>
            <a:endParaRPr sz="1400">
              <a:solidFill>
                <a:srgbClr val="000000"/>
              </a:solidFill>
              <a:latin typeface="Comic Sans MS"/>
              <a:ea typeface="Comic Sans MS"/>
              <a:cs typeface="Comic Sans MS"/>
              <a:sym typeface="Comic Sans MS"/>
            </a:endParaRPr>
          </a:p>
          <a:p>
            <a:pPr marL="457200" lvl="0" indent="-317500" algn="just" rtl="0">
              <a:lnSpc>
                <a:spcPct val="115000"/>
              </a:lnSpc>
              <a:spcBef>
                <a:spcPts val="0"/>
              </a:spcBef>
              <a:spcAft>
                <a:spcPts val="0"/>
              </a:spcAft>
              <a:buClr>
                <a:srgbClr val="000000"/>
              </a:buClr>
              <a:buSzPts val="1400"/>
              <a:buFont typeface="Comic Sans MS"/>
              <a:buChar char="●"/>
            </a:pPr>
            <a:r>
              <a:rPr lang="en" sz="1400">
                <a:solidFill>
                  <a:srgbClr val="000000"/>
                </a:solidFill>
                <a:latin typeface="Comic Sans MS"/>
                <a:ea typeface="Comic Sans MS"/>
                <a:cs typeface="Comic Sans MS"/>
                <a:sym typeface="Comic Sans MS"/>
              </a:rPr>
              <a:t> Changing the driving frequency can determine the efficiency of a particular load. </a:t>
            </a:r>
            <a:endParaRPr sz="1400">
              <a:solidFill>
                <a:srgbClr val="000000"/>
              </a:solidFill>
              <a:latin typeface="Comic Sans MS"/>
              <a:ea typeface="Comic Sans MS"/>
              <a:cs typeface="Comic Sans MS"/>
              <a:sym typeface="Comic Sans MS"/>
            </a:endParaRPr>
          </a:p>
          <a:p>
            <a:pPr marL="457200" lvl="0" indent="-317500" algn="just" rtl="0">
              <a:lnSpc>
                <a:spcPct val="115000"/>
              </a:lnSpc>
              <a:spcBef>
                <a:spcPts val="0"/>
              </a:spcBef>
              <a:spcAft>
                <a:spcPts val="0"/>
              </a:spcAft>
              <a:buClr>
                <a:srgbClr val="000000"/>
              </a:buClr>
              <a:buSzPts val="1400"/>
              <a:buFont typeface="Comic Sans MS"/>
              <a:buChar char="●"/>
            </a:pPr>
            <a:r>
              <a:rPr lang="en" sz="1400">
                <a:solidFill>
                  <a:srgbClr val="000000"/>
                </a:solidFill>
                <a:latin typeface="Comic Sans MS"/>
                <a:ea typeface="Comic Sans MS"/>
                <a:cs typeface="Comic Sans MS"/>
                <a:sym typeface="Comic Sans MS"/>
              </a:rPr>
              <a:t>An individual load can obtain high output power and efficiency at its own resonant frequency.</a:t>
            </a:r>
            <a:endParaRPr sz="1400">
              <a:solidFill>
                <a:srgbClr val="000000"/>
              </a:solidFill>
              <a:latin typeface="Comic Sans MS"/>
              <a:ea typeface="Comic Sans MS"/>
              <a:cs typeface="Comic Sans MS"/>
              <a:sym typeface="Comic Sans MS"/>
            </a:endParaRPr>
          </a:p>
          <a:p>
            <a:pPr marL="0" lvl="0" indent="0" algn="just" rtl="0">
              <a:lnSpc>
                <a:spcPct val="115000"/>
              </a:lnSpc>
              <a:spcBef>
                <a:spcPts val="1600"/>
              </a:spcBef>
              <a:spcAft>
                <a:spcPts val="0"/>
              </a:spcAft>
              <a:buSzPts val="1800"/>
              <a:buNone/>
            </a:pPr>
            <a:endParaRPr/>
          </a:p>
          <a:p>
            <a:pPr marL="0" lvl="0" indent="0" algn="just" rtl="0">
              <a:lnSpc>
                <a:spcPct val="115000"/>
              </a:lnSpc>
              <a:spcBef>
                <a:spcPts val="1600"/>
              </a:spcBef>
              <a:spcAft>
                <a:spcPts val="1600"/>
              </a:spcAft>
              <a:buSzPts val="1800"/>
              <a:buNone/>
            </a:pPr>
            <a:endParaRPr/>
          </a:p>
        </p:txBody>
      </p:sp>
      <p:pic>
        <p:nvPicPr>
          <p:cNvPr id="114" name="Google Shape;114;p20"/>
          <p:cNvPicPr preferRelativeResize="0"/>
          <p:nvPr/>
        </p:nvPicPr>
        <p:blipFill rotWithShape="1">
          <a:blip r:embed="rId3">
            <a:alphaModFix/>
          </a:blip>
          <a:srcRect/>
          <a:stretch/>
        </p:blipFill>
        <p:spPr>
          <a:xfrm>
            <a:off x="3333900" y="60526"/>
            <a:ext cx="1238100" cy="1266895"/>
          </a:xfrm>
          <a:prstGeom prst="rect">
            <a:avLst/>
          </a:prstGeom>
          <a:noFill/>
          <a:ln>
            <a:noFill/>
          </a:ln>
        </p:spPr>
      </p:pic>
      <p:pic>
        <p:nvPicPr>
          <p:cNvPr id="115" name="Google Shape;115;p20"/>
          <p:cNvPicPr preferRelativeResize="0"/>
          <p:nvPr/>
        </p:nvPicPr>
        <p:blipFill rotWithShape="1">
          <a:blip r:embed="rId4">
            <a:alphaModFix/>
          </a:blip>
          <a:srcRect/>
          <a:stretch/>
        </p:blipFill>
        <p:spPr>
          <a:xfrm>
            <a:off x="884925" y="2921525"/>
            <a:ext cx="7557901" cy="2018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21" name="Google Shape;121;p21"/>
          <p:cNvPicPr preferRelativeResize="0"/>
          <p:nvPr/>
        </p:nvPicPr>
        <p:blipFill>
          <a:blip r:embed="rId3">
            <a:alphaModFix/>
          </a:blip>
          <a:stretch>
            <a:fillRect/>
          </a:stretch>
        </p:blipFill>
        <p:spPr>
          <a:xfrm>
            <a:off x="0" y="0"/>
            <a:ext cx="9023276"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822</Words>
  <Application>Microsoft Office PowerPoint</Application>
  <PresentationFormat>On-screen Show (16:9)</PresentationFormat>
  <Paragraphs>81</Paragraphs>
  <Slides>17</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Lobster</vt:lpstr>
      <vt:lpstr>Times New Roman</vt:lpstr>
      <vt:lpstr>Pacifico</vt:lpstr>
      <vt:lpstr>Comic Sans MS</vt:lpstr>
      <vt:lpstr>Arial</vt:lpstr>
      <vt:lpstr>Caveat</vt:lpstr>
      <vt:lpstr>Lora</vt:lpstr>
      <vt:lpstr>Impact</vt:lpstr>
      <vt:lpstr>Simple Light</vt:lpstr>
      <vt:lpstr>     Wireless Charging System</vt:lpstr>
      <vt:lpstr>Outline:</vt:lpstr>
      <vt:lpstr>Introduction:</vt:lpstr>
      <vt:lpstr>Objective</vt:lpstr>
      <vt:lpstr>Motivation :</vt:lpstr>
      <vt:lpstr>PowerPoint Presentation</vt:lpstr>
      <vt:lpstr>Components used:</vt:lpstr>
      <vt:lpstr>Proposed Solution:</vt:lpstr>
      <vt:lpstr>PowerPoint Presentation</vt:lpstr>
      <vt:lpstr>Block Diagram:</vt:lpstr>
      <vt:lpstr>Steps Followed:</vt:lpstr>
      <vt:lpstr>Circuit Implemented: using Inductive Power Transfer</vt:lpstr>
      <vt:lpstr>PowerPoint Presentation</vt:lpstr>
      <vt:lpstr>PowerPoint Presentation</vt:lpstr>
      <vt:lpstr>Future Plans:</vt:lpstr>
      <vt:lpstr>References: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Wireless Charging System</dc:title>
  <dc:creator>Ruchi</dc:creator>
  <cp:lastModifiedBy>Windows User</cp:lastModifiedBy>
  <cp:revision>2</cp:revision>
  <dcterms:modified xsi:type="dcterms:W3CDTF">2020-05-14T16:30:46Z</dcterms:modified>
</cp:coreProperties>
</file>